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257" r:id="rId4"/>
    <p:sldId id="258" r:id="rId5"/>
    <p:sldId id="260" r:id="rId7"/>
    <p:sldId id="340" r:id="rId8"/>
    <p:sldId id="292" r:id="rId9"/>
    <p:sldId id="341" r:id="rId10"/>
    <p:sldId id="291" r:id="rId11"/>
    <p:sldId id="309" r:id="rId12"/>
    <p:sldId id="339" r:id="rId13"/>
    <p:sldId id="261" r:id="rId14"/>
    <p:sldId id="336" r:id="rId15"/>
    <p:sldId id="262" r:id="rId16"/>
    <p:sldId id="343" r:id="rId17"/>
    <p:sldId id="342" r:id="rId18"/>
    <p:sldId id="263" r:id="rId19"/>
    <p:sldId id="344" r:id="rId20"/>
    <p:sldId id="345" r:id="rId21"/>
    <p:sldId id="347" r:id="rId22"/>
    <p:sldId id="346" r:id="rId23"/>
    <p:sldId id="306" r:id="rId24"/>
    <p:sldId id="348" r:id="rId25"/>
    <p:sldId id="326" r:id="rId26"/>
    <p:sldId id="349" r:id="rId27"/>
    <p:sldId id="350" r:id="rId28"/>
    <p:sldId id="338" r:id="rId29"/>
    <p:sldId id="278" r:id="rId3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B5E"/>
    <a:srgbClr val="EBB690"/>
    <a:srgbClr val="7F5F52"/>
    <a:srgbClr val="E862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669" autoAdjust="0"/>
    <p:restoredTop sz="95994" autoAdjust="0"/>
  </p:normalViewPr>
  <p:slideViewPr>
    <p:cSldViewPr snapToGrid="0" snapToObjects="1">
      <p:cViewPr>
        <p:scale>
          <a:sx n="109" d="100"/>
          <a:sy n="109" d="100"/>
        </p:scale>
        <p:origin x="76" y="572"/>
      </p:cViewPr>
      <p:guideLst>
        <p:guide orient="horz" pos="1625"/>
        <p:guide pos="28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7038F-F80D-4776-8F3C-84C678EDBF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81D17-BEED-4D71-97FD-C88A03664C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5F0EB-1697-4469-8BEE-EB22FA338D26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63A36-386F-447F-ABD6-D463FC7DE229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8D9F0-51D7-406E-A58F-3E6586961E5D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D8024-A0EE-438B-ACCF-0A113BC2C41E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0460C-87D2-4651-BEC4-1F37C4FE411C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7084B-F459-4A73-B4BC-276EA6745BC8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460CE-321A-4E8B-863D-25E72BFE8610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B0E58-36BF-4219-8692-4D20A067EC22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9E2CB-30F0-4B97-BD64-DE3C26255D9C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944F0-EBA8-4CE3-BC4F-27AC9585A0D2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0B10F-8614-4FAF-918B-8CB8863F3692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zh-CN"/>
              <a:t>单击此处编辑母版标题样式</a:t>
            </a:r>
            <a:endParaRPr lang="zh-CN" altLang="zh-CN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zh-CN"/>
              <a:t>单击此处编辑母版文本样式</a:t>
            </a:r>
            <a:endParaRPr lang="zh-CN" altLang="zh-CN"/>
          </a:p>
          <a:p>
            <a:pPr lvl="1"/>
            <a:r>
              <a:rPr lang="zh-CN" altLang="zh-CN"/>
              <a:t>第二级</a:t>
            </a:r>
            <a:endParaRPr lang="zh-CN" altLang="zh-CN"/>
          </a:p>
          <a:p>
            <a:pPr lvl="2"/>
            <a:r>
              <a:rPr lang="zh-CN" altLang="zh-CN"/>
              <a:t>第三级</a:t>
            </a:r>
            <a:endParaRPr lang="zh-CN" altLang="zh-CN"/>
          </a:p>
          <a:p>
            <a:pPr lvl="3"/>
            <a:r>
              <a:rPr lang="zh-CN" altLang="zh-CN"/>
              <a:t>第四级</a:t>
            </a:r>
            <a:endParaRPr lang="zh-CN" altLang="zh-CN"/>
          </a:p>
          <a:p>
            <a:pPr lvl="4"/>
            <a:r>
              <a:rPr lang="zh-CN" altLang="zh-CN"/>
              <a:t>第五级</a:t>
            </a:r>
            <a:endParaRPr lang="zh-CN" altLang="zh-CN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125"/>
            <a:ext cx="21336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4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125"/>
            <a:ext cx="28956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 typeface="Arial" panose="020B0604020202020204" pitchFamily="34" charset="0"/>
              <a:buNone/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125"/>
            <a:ext cx="21336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1400"/>
            </a:lvl1pPr>
          </a:lstStyle>
          <a:p>
            <a:pPr>
              <a:defRPr/>
            </a:pPr>
            <a:fld id="{D2E9B2ED-D0E7-4DFC-8B5C-9E69279012C2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Impact" panose="020B080603090205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椭圆 1"/>
          <p:cNvSpPr>
            <a:spLocks noChangeArrowheads="1"/>
          </p:cNvSpPr>
          <p:nvPr/>
        </p:nvSpPr>
        <p:spPr bwMode="auto">
          <a:xfrm rot="5400000">
            <a:off x="1790700" y="425450"/>
            <a:ext cx="2028825" cy="1177925"/>
          </a:xfrm>
          <a:custGeom>
            <a:avLst/>
            <a:gdLst>
              <a:gd name="T0" fmla="*/ 0 w 2028376"/>
              <a:gd name="T1" fmla="*/ 1177925 h 1177563"/>
              <a:gd name="T2" fmla="*/ 0 w 2028376"/>
              <a:gd name="T3" fmla="*/ 0 h 1177563"/>
              <a:gd name="T4" fmla="*/ 2028825 w 2028376"/>
              <a:gd name="T5" fmla="*/ 0 h 1177563"/>
              <a:gd name="T6" fmla="*/ 0 w 2028376"/>
              <a:gd name="T7" fmla="*/ 1177925 h 1177563"/>
              <a:gd name="T8" fmla="*/ 0 60000 65536"/>
              <a:gd name="T9" fmla="*/ 0 60000 65536"/>
              <a:gd name="T10" fmla="*/ 0 60000 65536"/>
              <a:gd name="T11" fmla="*/ 0 60000 65536"/>
              <a:gd name="T12" fmla="*/ 0 w 2028376"/>
              <a:gd name="T13" fmla="*/ 0 h 1177563"/>
              <a:gd name="T14" fmla="*/ 2028376 w 2028376"/>
              <a:gd name="T15" fmla="*/ 1177563 h 117756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28376" h="1177563">
                <a:moveTo>
                  <a:pt x="0" y="1177563"/>
                </a:moveTo>
                <a:lnTo>
                  <a:pt x="0" y="0"/>
                </a:lnTo>
                <a:lnTo>
                  <a:pt x="2028376" y="0"/>
                </a:lnTo>
                <a:cubicBezTo>
                  <a:pt x="1624320" y="702037"/>
                  <a:pt x="867468" y="1174384"/>
                  <a:pt x="0" y="1177563"/>
                </a:cubicBezTo>
                <a:close/>
              </a:path>
            </a:pathLst>
          </a:custGeom>
          <a:solidFill>
            <a:srgbClr val="E862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51" name="矩形 7"/>
          <p:cNvSpPr>
            <a:spLocks noChangeArrowheads="1"/>
          </p:cNvSpPr>
          <p:nvPr/>
        </p:nvSpPr>
        <p:spPr bwMode="auto">
          <a:xfrm rot="5400000">
            <a:off x="2809875" y="584200"/>
            <a:ext cx="2346325" cy="1177925"/>
          </a:xfrm>
          <a:custGeom>
            <a:avLst/>
            <a:gdLst>
              <a:gd name="T0" fmla="*/ 0 w 2346109"/>
              <a:gd name="T1" fmla="*/ 1177925 h 1177890"/>
              <a:gd name="T2" fmla="*/ 0 w 2346109"/>
              <a:gd name="T3" fmla="*/ 0 h 1177890"/>
              <a:gd name="T4" fmla="*/ 2346325 w 2346109"/>
              <a:gd name="T5" fmla="*/ 0 h 1177890"/>
              <a:gd name="T6" fmla="*/ 2028564 w 2346109"/>
              <a:gd name="T7" fmla="*/ 1177925 h 1177890"/>
              <a:gd name="T8" fmla="*/ 0 w 2346109"/>
              <a:gd name="T9" fmla="*/ 1177925 h 11778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46109"/>
              <a:gd name="T16" fmla="*/ 0 h 1177890"/>
              <a:gd name="T17" fmla="*/ 2346109 w 2346109"/>
              <a:gd name="T18" fmla="*/ 1177890 h 11778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46109" h="1177890">
                <a:moveTo>
                  <a:pt x="0" y="1177890"/>
                </a:moveTo>
                <a:lnTo>
                  <a:pt x="0" y="0"/>
                </a:lnTo>
                <a:lnTo>
                  <a:pt x="2346109" y="0"/>
                </a:lnTo>
                <a:cubicBezTo>
                  <a:pt x="2346109" y="429552"/>
                  <a:pt x="2231144" y="832251"/>
                  <a:pt x="2028377" y="1177890"/>
                </a:cubicBezTo>
                <a:lnTo>
                  <a:pt x="0" y="1177890"/>
                </a:ln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52" name="椭圆 12"/>
          <p:cNvSpPr>
            <a:spLocks noChangeArrowheads="1"/>
          </p:cNvSpPr>
          <p:nvPr/>
        </p:nvSpPr>
        <p:spPr bwMode="auto">
          <a:xfrm rot="5400000">
            <a:off x="5324475" y="425450"/>
            <a:ext cx="2028825" cy="1177925"/>
          </a:xfrm>
          <a:custGeom>
            <a:avLst/>
            <a:gdLst>
              <a:gd name="T0" fmla="*/ 0 w 2028375"/>
              <a:gd name="T1" fmla="*/ 1177925 h 1177562"/>
              <a:gd name="T2" fmla="*/ 0 w 2028375"/>
              <a:gd name="T3" fmla="*/ 0 h 1177562"/>
              <a:gd name="T4" fmla="*/ 2028825 w 2028375"/>
              <a:gd name="T5" fmla="*/ 1177925 h 1177562"/>
              <a:gd name="T6" fmla="*/ 0 w 2028375"/>
              <a:gd name="T7" fmla="*/ 1177925 h 1177562"/>
              <a:gd name="T8" fmla="*/ 0 60000 65536"/>
              <a:gd name="T9" fmla="*/ 0 60000 65536"/>
              <a:gd name="T10" fmla="*/ 0 60000 65536"/>
              <a:gd name="T11" fmla="*/ 0 60000 65536"/>
              <a:gd name="T12" fmla="*/ 0 w 2028375"/>
              <a:gd name="T13" fmla="*/ 0 h 1177562"/>
              <a:gd name="T14" fmla="*/ 2028375 w 2028375"/>
              <a:gd name="T15" fmla="*/ 1177562 h 11775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28375" h="1177562">
                <a:moveTo>
                  <a:pt x="0" y="1177562"/>
                </a:moveTo>
                <a:lnTo>
                  <a:pt x="0" y="0"/>
                </a:lnTo>
                <a:cubicBezTo>
                  <a:pt x="867468" y="3179"/>
                  <a:pt x="1624319" y="475526"/>
                  <a:pt x="2028375" y="1177562"/>
                </a:cubicBezTo>
                <a:lnTo>
                  <a:pt x="0" y="1177562"/>
                </a:ln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53" name="椭圆 13"/>
          <p:cNvSpPr>
            <a:spLocks noChangeArrowheads="1"/>
          </p:cNvSpPr>
          <p:nvPr/>
        </p:nvSpPr>
        <p:spPr bwMode="auto">
          <a:xfrm rot="5400000">
            <a:off x="3987800" y="584200"/>
            <a:ext cx="2346325" cy="1177925"/>
          </a:xfrm>
          <a:custGeom>
            <a:avLst/>
            <a:gdLst>
              <a:gd name="T0" fmla="*/ 0 w 2346724"/>
              <a:gd name="T1" fmla="*/ 1177925 h 1177890"/>
              <a:gd name="T2" fmla="*/ 0 w 2346724"/>
              <a:gd name="T3" fmla="*/ 0 h 1177890"/>
              <a:gd name="T4" fmla="*/ 2028645 w 2346724"/>
              <a:gd name="T5" fmla="*/ 0 h 1177890"/>
              <a:gd name="T6" fmla="*/ 2346325 w 2346724"/>
              <a:gd name="T7" fmla="*/ 1177925 h 1177890"/>
              <a:gd name="T8" fmla="*/ 0 w 2346724"/>
              <a:gd name="T9" fmla="*/ 1177925 h 11778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46724"/>
              <a:gd name="T16" fmla="*/ 0 h 1177890"/>
              <a:gd name="T17" fmla="*/ 2346724 w 2346724"/>
              <a:gd name="T18" fmla="*/ 1177890 h 11778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46724" h="1177890">
                <a:moveTo>
                  <a:pt x="0" y="1177890"/>
                </a:moveTo>
                <a:lnTo>
                  <a:pt x="0" y="0"/>
                </a:lnTo>
                <a:lnTo>
                  <a:pt x="2028990" y="0"/>
                </a:lnTo>
                <a:cubicBezTo>
                  <a:pt x="2231759" y="345641"/>
                  <a:pt x="2346724" y="748340"/>
                  <a:pt x="2346724" y="1177890"/>
                </a:cubicBezTo>
                <a:lnTo>
                  <a:pt x="0" y="1177890"/>
                </a:lnTo>
                <a:close/>
              </a:path>
            </a:pathLst>
          </a:custGeom>
          <a:solidFill>
            <a:srgbClr val="E862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54" name="椭圆 6"/>
          <p:cNvSpPr>
            <a:spLocks noChangeArrowheads="1"/>
          </p:cNvSpPr>
          <p:nvPr/>
        </p:nvSpPr>
        <p:spPr bwMode="auto">
          <a:xfrm>
            <a:off x="4492625" y="2414588"/>
            <a:ext cx="158750" cy="157162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055" name="TextBox 24"/>
          <p:cNvSpPr>
            <a:spLocks noChangeArrowheads="1"/>
          </p:cNvSpPr>
          <p:nvPr/>
        </p:nvSpPr>
        <p:spPr bwMode="auto">
          <a:xfrm>
            <a:off x="-16892" y="2707614"/>
            <a:ext cx="91608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4000" dirty="0">
                <a:solidFill>
                  <a:srgbClr val="354B5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泰坦尼克号生存预测</a:t>
            </a:r>
            <a:endParaRPr lang="zh-CN" altLang="en-US" sz="4000" dirty="0">
              <a:solidFill>
                <a:srgbClr val="354B5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6" name="矩形 25"/>
          <p:cNvSpPr>
            <a:spLocks noChangeArrowheads="1"/>
          </p:cNvSpPr>
          <p:nvPr/>
        </p:nvSpPr>
        <p:spPr bwMode="auto">
          <a:xfrm>
            <a:off x="2020379" y="3776789"/>
            <a:ext cx="5086350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7F7F7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伊力亚尔</a:t>
            </a:r>
            <a:endParaRPr lang="en-US" altLang="zh-CN" sz="1600" dirty="0">
              <a:solidFill>
                <a:srgbClr val="7F7F7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1600" dirty="0">
              <a:solidFill>
                <a:srgbClr val="7F7F7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3092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1A7B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093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1A7B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075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3090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1A7B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091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1A7B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084" name="组合 10"/>
          <p:cNvGrpSpPr/>
          <p:nvPr/>
        </p:nvGrpSpPr>
        <p:grpSpPr bwMode="auto">
          <a:xfrm>
            <a:off x="4886325" y="0"/>
            <a:ext cx="4257675" cy="5143500"/>
            <a:chOff x="0" y="0"/>
            <a:chExt cx="2340260" cy="164545"/>
          </a:xfrm>
        </p:grpSpPr>
        <p:sp>
          <p:nvSpPr>
            <p:cNvPr id="3086" name="矩形 11"/>
            <p:cNvSpPr>
              <a:spLocks noChangeArrowheads="1"/>
            </p:cNvSpPr>
            <p:nvPr/>
          </p:nvSpPr>
          <p:spPr bwMode="auto">
            <a:xfrm>
              <a:off x="0" y="0"/>
              <a:ext cx="585065" cy="164545"/>
            </a:xfrm>
            <a:prstGeom prst="rect">
              <a:avLst/>
            </a:prstGeom>
            <a:solidFill>
              <a:srgbClr val="E86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34557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E8626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87" name="矩形 12"/>
            <p:cNvSpPr>
              <a:spLocks noChangeArrowheads="1"/>
            </p:cNvSpPr>
            <p:nvPr/>
          </p:nvSpPr>
          <p:spPr bwMode="auto">
            <a:xfrm>
              <a:off x="585065" y="0"/>
              <a:ext cx="585065" cy="164545"/>
            </a:xfrm>
            <a:prstGeom prst="rect">
              <a:avLst/>
            </a:prstGeom>
            <a:solidFill>
              <a:srgbClr val="354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34557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355A8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88" name="矩形 13"/>
            <p:cNvSpPr>
              <a:spLocks noChangeArrowheads="1"/>
            </p:cNvSpPr>
            <p:nvPr/>
          </p:nvSpPr>
          <p:spPr bwMode="auto">
            <a:xfrm>
              <a:off x="1170130" y="0"/>
              <a:ext cx="585065" cy="164545"/>
            </a:xfrm>
            <a:prstGeom prst="rect">
              <a:avLst/>
            </a:prstGeom>
            <a:solidFill>
              <a:srgbClr val="A7AA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34557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A9ACB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89" name="矩形 14"/>
            <p:cNvSpPr>
              <a:spLocks noChangeArrowheads="1"/>
            </p:cNvSpPr>
            <p:nvPr/>
          </p:nvSpPr>
          <p:spPr bwMode="auto">
            <a:xfrm>
              <a:off x="1755195" y="0"/>
              <a:ext cx="585065" cy="164545"/>
            </a:xfrm>
            <a:prstGeom prst="rect">
              <a:avLst/>
            </a:prstGeom>
            <a:solidFill>
              <a:srgbClr val="EBB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34557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87AAB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3085" name="矩形 1"/>
          <p:cNvSpPr>
            <a:spLocks noChangeArrowheads="1"/>
          </p:cNvSpPr>
          <p:nvPr/>
        </p:nvSpPr>
        <p:spPr bwMode="auto">
          <a:xfrm>
            <a:off x="4886325" y="1997075"/>
            <a:ext cx="4257675" cy="927100"/>
          </a:xfrm>
          <a:prstGeom prst="rect">
            <a:avLst/>
          </a:prstGeom>
          <a:solidFill>
            <a:srgbClr val="00000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34557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CONTENT</a:t>
            </a:r>
            <a:endParaRPr lang="zh-CN" altLang="en-US" sz="32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0" name="TextBox 20"/>
          <p:cNvSpPr>
            <a:spLocks noChangeArrowheads="1"/>
          </p:cNvSpPr>
          <p:nvPr/>
        </p:nvSpPr>
        <p:spPr bwMode="auto">
          <a:xfrm>
            <a:off x="1114425" y="1028702"/>
            <a:ext cx="3638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354B5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  数据描述性统计与预处理</a:t>
            </a:r>
            <a:endParaRPr lang="zh-CN" altLang="en-US" sz="1600" dirty="0">
              <a:solidFill>
                <a:srgbClr val="354B5E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1" name="矩形 8"/>
          <p:cNvSpPr>
            <a:spLocks noChangeArrowheads="1"/>
          </p:cNvSpPr>
          <p:nvPr/>
        </p:nvSpPr>
        <p:spPr bwMode="auto">
          <a:xfrm>
            <a:off x="619125" y="1004889"/>
            <a:ext cx="479425" cy="387350"/>
          </a:xfrm>
          <a:custGeom>
            <a:avLst/>
            <a:gdLst>
              <a:gd name="T0" fmla="*/ 0 w 855095"/>
              <a:gd name="T1" fmla="*/ 0 h 855095"/>
              <a:gd name="T2" fmla="*/ 855095 w 855095"/>
              <a:gd name="T3" fmla="*/ 855095 h 855095"/>
            </a:gdLst>
            <a:ahLst/>
            <a:cxnLst/>
            <a:rect l="T0" t="T1" r="T2" b="T3"/>
            <a:pathLst>
              <a:path w="855095" h="855095">
                <a:moveTo>
                  <a:pt x="805897" y="427546"/>
                </a:moveTo>
                <a:lnTo>
                  <a:pt x="855095" y="427546"/>
                </a:lnTo>
                <a:lnTo>
                  <a:pt x="855095" y="855095"/>
                </a:lnTo>
                <a:lnTo>
                  <a:pt x="427546" y="855095"/>
                </a:lnTo>
                <a:lnTo>
                  <a:pt x="427546" y="805897"/>
                </a:lnTo>
                <a:lnTo>
                  <a:pt x="805897" y="805897"/>
                </a:lnTo>
                <a:lnTo>
                  <a:pt x="805897" y="427546"/>
                </a:lnTo>
                <a:close/>
                <a:moveTo>
                  <a:pt x="0" y="0"/>
                </a:moveTo>
                <a:lnTo>
                  <a:pt x="427546" y="0"/>
                </a:lnTo>
                <a:lnTo>
                  <a:pt x="427546" y="49196"/>
                </a:lnTo>
                <a:lnTo>
                  <a:pt x="49196" y="49196"/>
                </a:lnTo>
                <a:lnTo>
                  <a:pt x="49196" y="427546"/>
                </a:lnTo>
                <a:lnTo>
                  <a:pt x="0" y="427546"/>
                </a:lnTo>
                <a:lnTo>
                  <a:pt x="0" y="0"/>
                </a:ln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34557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354B5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1</a:t>
            </a:r>
            <a:endParaRPr lang="zh-CN" altLang="en-US" sz="1600" dirty="0">
              <a:solidFill>
                <a:srgbClr val="354B5E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0" name="TextBox 20"/>
          <p:cNvSpPr>
            <a:spLocks noChangeArrowheads="1"/>
          </p:cNvSpPr>
          <p:nvPr/>
        </p:nvSpPr>
        <p:spPr bwMode="auto">
          <a:xfrm>
            <a:off x="1114425" y="1828603"/>
            <a:ext cx="3638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354B5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  数据关系分析</a:t>
            </a:r>
            <a:endParaRPr lang="zh-CN" altLang="en-US" sz="1600" dirty="0">
              <a:solidFill>
                <a:srgbClr val="354B5E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1" name="矩形 8"/>
          <p:cNvSpPr>
            <a:spLocks noChangeArrowheads="1"/>
          </p:cNvSpPr>
          <p:nvPr/>
        </p:nvSpPr>
        <p:spPr bwMode="auto">
          <a:xfrm>
            <a:off x="619125" y="1804790"/>
            <a:ext cx="479425" cy="387350"/>
          </a:xfrm>
          <a:custGeom>
            <a:avLst/>
            <a:gdLst>
              <a:gd name="T0" fmla="*/ 0 w 855095"/>
              <a:gd name="T1" fmla="*/ 0 h 855095"/>
              <a:gd name="T2" fmla="*/ 855095 w 855095"/>
              <a:gd name="T3" fmla="*/ 855095 h 855095"/>
            </a:gdLst>
            <a:ahLst/>
            <a:cxnLst/>
            <a:rect l="T0" t="T1" r="T2" b="T3"/>
            <a:pathLst>
              <a:path w="855095" h="855095">
                <a:moveTo>
                  <a:pt x="805897" y="427546"/>
                </a:moveTo>
                <a:lnTo>
                  <a:pt x="855095" y="427546"/>
                </a:lnTo>
                <a:lnTo>
                  <a:pt x="855095" y="855095"/>
                </a:lnTo>
                <a:lnTo>
                  <a:pt x="427546" y="855095"/>
                </a:lnTo>
                <a:lnTo>
                  <a:pt x="427546" y="805897"/>
                </a:lnTo>
                <a:lnTo>
                  <a:pt x="805897" y="805897"/>
                </a:lnTo>
                <a:lnTo>
                  <a:pt x="805897" y="427546"/>
                </a:lnTo>
                <a:close/>
                <a:moveTo>
                  <a:pt x="0" y="0"/>
                </a:moveTo>
                <a:lnTo>
                  <a:pt x="427546" y="0"/>
                </a:lnTo>
                <a:lnTo>
                  <a:pt x="427546" y="49196"/>
                </a:lnTo>
                <a:lnTo>
                  <a:pt x="49196" y="49196"/>
                </a:lnTo>
                <a:lnTo>
                  <a:pt x="49196" y="427546"/>
                </a:lnTo>
                <a:lnTo>
                  <a:pt x="0" y="427546"/>
                </a:lnTo>
                <a:lnTo>
                  <a:pt x="0" y="0"/>
                </a:ln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34557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354B5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</a:t>
            </a:r>
            <a:endParaRPr lang="zh-CN" altLang="en-US" sz="1600" dirty="0">
              <a:solidFill>
                <a:srgbClr val="354B5E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2" name="TextBox 20"/>
          <p:cNvSpPr>
            <a:spLocks noChangeArrowheads="1"/>
          </p:cNvSpPr>
          <p:nvPr/>
        </p:nvSpPr>
        <p:spPr bwMode="auto">
          <a:xfrm>
            <a:off x="1114425" y="2628504"/>
            <a:ext cx="3638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354B5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  特征工程与数据转换</a:t>
            </a:r>
            <a:endParaRPr lang="zh-CN" altLang="en-US" sz="1600" dirty="0">
              <a:solidFill>
                <a:srgbClr val="354B5E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3" name="矩形 8"/>
          <p:cNvSpPr>
            <a:spLocks noChangeArrowheads="1"/>
          </p:cNvSpPr>
          <p:nvPr/>
        </p:nvSpPr>
        <p:spPr bwMode="auto">
          <a:xfrm>
            <a:off x="619125" y="2604691"/>
            <a:ext cx="479425" cy="387350"/>
          </a:xfrm>
          <a:custGeom>
            <a:avLst/>
            <a:gdLst>
              <a:gd name="T0" fmla="*/ 0 w 855095"/>
              <a:gd name="T1" fmla="*/ 0 h 855095"/>
              <a:gd name="T2" fmla="*/ 855095 w 855095"/>
              <a:gd name="T3" fmla="*/ 855095 h 855095"/>
            </a:gdLst>
            <a:ahLst/>
            <a:cxnLst/>
            <a:rect l="T0" t="T1" r="T2" b="T3"/>
            <a:pathLst>
              <a:path w="855095" h="855095">
                <a:moveTo>
                  <a:pt x="805897" y="427546"/>
                </a:moveTo>
                <a:lnTo>
                  <a:pt x="855095" y="427546"/>
                </a:lnTo>
                <a:lnTo>
                  <a:pt x="855095" y="855095"/>
                </a:lnTo>
                <a:lnTo>
                  <a:pt x="427546" y="855095"/>
                </a:lnTo>
                <a:lnTo>
                  <a:pt x="427546" y="805897"/>
                </a:lnTo>
                <a:lnTo>
                  <a:pt x="805897" y="805897"/>
                </a:lnTo>
                <a:lnTo>
                  <a:pt x="805897" y="427546"/>
                </a:lnTo>
                <a:close/>
                <a:moveTo>
                  <a:pt x="0" y="0"/>
                </a:moveTo>
                <a:lnTo>
                  <a:pt x="427546" y="0"/>
                </a:lnTo>
                <a:lnTo>
                  <a:pt x="427546" y="49196"/>
                </a:lnTo>
                <a:lnTo>
                  <a:pt x="49196" y="49196"/>
                </a:lnTo>
                <a:lnTo>
                  <a:pt x="49196" y="427546"/>
                </a:lnTo>
                <a:lnTo>
                  <a:pt x="0" y="427546"/>
                </a:lnTo>
                <a:lnTo>
                  <a:pt x="0" y="0"/>
                </a:ln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34557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354B5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3</a:t>
            </a:r>
            <a:endParaRPr lang="zh-CN" altLang="en-US" sz="1600" dirty="0">
              <a:solidFill>
                <a:srgbClr val="354B5E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4" name="TextBox 20"/>
          <p:cNvSpPr>
            <a:spLocks noChangeArrowheads="1"/>
          </p:cNvSpPr>
          <p:nvPr/>
        </p:nvSpPr>
        <p:spPr bwMode="auto">
          <a:xfrm>
            <a:off x="1114425" y="3502820"/>
            <a:ext cx="3638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354B5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  特征选取和模型融合</a:t>
            </a:r>
            <a:endParaRPr lang="zh-CN" altLang="en-US" sz="1600" dirty="0">
              <a:solidFill>
                <a:srgbClr val="354B5E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5" name="矩形 8"/>
          <p:cNvSpPr>
            <a:spLocks noChangeArrowheads="1"/>
          </p:cNvSpPr>
          <p:nvPr/>
        </p:nvSpPr>
        <p:spPr bwMode="auto">
          <a:xfrm>
            <a:off x="619125" y="3479007"/>
            <a:ext cx="479425" cy="387350"/>
          </a:xfrm>
          <a:custGeom>
            <a:avLst/>
            <a:gdLst>
              <a:gd name="T0" fmla="*/ 0 w 855095"/>
              <a:gd name="T1" fmla="*/ 0 h 855095"/>
              <a:gd name="T2" fmla="*/ 855095 w 855095"/>
              <a:gd name="T3" fmla="*/ 855095 h 855095"/>
            </a:gdLst>
            <a:ahLst/>
            <a:cxnLst/>
            <a:rect l="T0" t="T1" r="T2" b="T3"/>
            <a:pathLst>
              <a:path w="855095" h="855095">
                <a:moveTo>
                  <a:pt x="805897" y="427546"/>
                </a:moveTo>
                <a:lnTo>
                  <a:pt x="855095" y="427546"/>
                </a:lnTo>
                <a:lnTo>
                  <a:pt x="855095" y="855095"/>
                </a:lnTo>
                <a:lnTo>
                  <a:pt x="427546" y="855095"/>
                </a:lnTo>
                <a:lnTo>
                  <a:pt x="427546" y="805897"/>
                </a:lnTo>
                <a:lnTo>
                  <a:pt x="805897" y="805897"/>
                </a:lnTo>
                <a:lnTo>
                  <a:pt x="805897" y="427546"/>
                </a:lnTo>
                <a:close/>
                <a:moveTo>
                  <a:pt x="0" y="0"/>
                </a:moveTo>
                <a:lnTo>
                  <a:pt x="427546" y="0"/>
                </a:lnTo>
                <a:lnTo>
                  <a:pt x="427546" y="49196"/>
                </a:lnTo>
                <a:lnTo>
                  <a:pt x="49196" y="49196"/>
                </a:lnTo>
                <a:lnTo>
                  <a:pt x="49196" y="427546"/>
                </a:lnTo>
                <a:lnTo>
                  <a:pt x="0" y="427546"/>
                </a:lnTo>
                <a:lnTo>
                  <a:pt x="0" y="0"/>
                </a:ln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34557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354B5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4</a:t>
            </a:r>
            <a:endParaRPr lang="zh-CN" altLang="en-US" sz="1600" dirty="0">
              <a:solidFill>
                <a:srgbClr val="354B5E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6" name="TextBox 20"/>
          <p:cNvSpPr>
            <a:spLocks noChangeArrowheads="1"/>
          </p:cNvSpPr>
          <p:nvPr/>
        </p:nvSpPr>
        <p:spPr bwMode="auto">
          <a:xfrm>
            <a:off x="1155456" y="4324352"/>
            <a:ext cx="3638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354B5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  案例亮点总结</a:t>
            </a:r>
            <a:endParaRPr lang="zh-CN" altLang="en-US" sz="1600" dirty="0">
              <a:solidFill>
                <a:srgbClr val="354B5E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7" name="矩形 8"/>
          <p:cNvSpPr>
            <a:spLocks noChangeArrowheads="1"/>
          </p:cNvSpPr>
          <p:nvPr/>
        </p:nvSpPr>
        <p:spPr bwMode="auto">
          <a:xfrm>
            <a:off x="660156" y="4300539"/>
            <a:ext cx="479425" cy="387350"/>
          </a:xfrm>
          <a:custGeom>
            <a:avLst/>
            <a:gdLst>
              <a:gd name="T0" fmla="*/ 0 w 855095"/>
              <a:gd name="T1" fmla="*/ 0 h 855095"/>
              <a:gd name="T2" fmla="*/ 855095 w 855095"/>
              <a:gd name="T3" fmla="*/ 855095 h 855095"/>
            </a:gdLst>
            <a:ahLst/>
            <a:cxnLst/>
            <a:rect l="T0" t="T1" r="T2" b="T3"/>
            <a:pathLst>
              <a:path w="855095" h="855095">
                <a:moveTo>
                  <a:pt x="805897" y="427546"/>
                </a:moveTo>
                <a:lnTo>
                  <a:pt x="855095" y="427546"/>
                </a:lnTo>
                <a:lnTo>
                  <a:pt x="855095" y="855095"/>
                </a:lnTo>
                <a:lnTo>
                  <a:pt x="427546" y="855095"/>
                </a:lnTo>
                <a:lnTo>
                  <a:pt x="427546" y="805897"/>
                </a:lnTo>
                <a:lnTo>
                  <a:pt x="805897" y="805897"/>
                </a:lnTo>
                <a:lnTo>
                  <a:pt x="805897" y="427546"/>
                </a:lnTo>
                <a:close/>
                <a:moveTo>
                  <a:pt x="0" y="0"/>
                </a:moveTo>
                <a:lnTo>
                  <a:pt x="427546" y="0"/>
                </a:lnTo>
                <a:lnTo>
                  <a:pt x="427546" y="49196"/>
                </a:lnTo>
                <a:lnTo>
                  <a:pt x="49196" y="49196"/>
                </a:lnTo>
                <a:lnTo>
                  <a:pt x="49196" y="427546"/>
                </a:lnTo>
                <a:lnTo>
                  <a:pt x="0" y="427546"/>
                </a:lnTo>
                <a:lnTo>
                  <a:pt x="0" y="0"/>
                </a:ln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34557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354B5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endParaRPr lang="zh-CN" altLang="en-US" sz="1600" dirty="0">
              <a:solidFill>
                <a:srgbClr val="354B5E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8" name="TextBox 20"/>
          <p:cNvSpPr>
            <a:spLocks noChangeArrowheads="1"/>
          </p:cNvSpPr>
          <p:nvPr/>
        </p:nvSpPr>
        <p:spPr bwMode="auto">
          <a:xfrm>
            <a:off x="1114425" y="253407"/>
            <a:ext cx="3638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354B5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  背景及数据集</a:t>
            </a:r>
            <a:endParaRPr lang="zh-CN" altLang="en-US" sz="1600" dirty="0">
              <a:solidFill>
                <a:srgbClr val="354B5E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9" name="矩形 8"/>
          <p:cNvSpPr>
            <a:spLocks noChangeArrowheads="1"/>
          </p:cNvSpPr>
          <p:nvPr/>
        </p:nvSpPr>
        <p:spPr bwMode="auto">
          <a:xfrm>
            <a:off x="619125" y="229594"/>
            <a:ext cx="479425" cy="387350"/>
          </a:xfrm>
          <a:custGeom>
            <a:avLst/>
            <a:gdLst>
              <a:gd name="T0" fmla="*/ 0 w 855095"/>
              <a:gd name="T1" fmla="*/ 0 h 855095"/>
              <a:gd name="T2" fmla="*/ 855095 w 855095"/>
              <a:gd name="T3" fmla="*/ 855095 h 855095"/>
            </a:gdLst>
            <a:ahLst/>
            <a:cxnLst/>
            <a:rect l="T0" t="T1" r="T2" b="T3"/>
            <a:pathLst>
              <a:path w="855095" h="855095">
                <a:moveTo>
                  <a:pt x="805897" y="427546"/>
                </a:moveTo>
                <a:lnTo>
                  <a:pt x="855095" y="427546"/>
                </a:lnTo>
                <a:lnTo>
                  <a:pt x="855095" y="855095"/>
                </a:lnTo>
                <a:lnTo>
                  <a:pt x="427546" y="855095"/>
                </a:lnTo>
                <a:lnTo>
                  <a:pt x="427546" y="805897"/>
                </a:lnTo>
                <a:lnTo>
                  <a:pt x="805897" y="805897"/>
                </a:lnTo>
                <a:lnTo>
                  <a:pt x="805897" y="427546"/>
                </a:lnTo>
                <a:close/>
                <a:moveTo>
                  <a:pt x="0" y="0"/>
                </a:moveTo>
                <a:lnTo>
                  <a:pt x="427546" y="0"/>
                </a:lnTo>
                <a:lnTo>
                  <a:pt x="427546" y="49196"/>
                </a:lnTo>
                <a:lnTo>
                  <a:pt x="49196" y="49196"/>
                </a:lnTo>
                <a:lnTo>
                  <a:pt x="49196" y="427546"/>
                </a:lnTo>
                <a:lnTo>
                  <a:pt x="0" y="427546"/>
                </a:lnTo>
                <a:lnTo>
                  <a:pt x="0" y="0"/>
                </a:ln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34557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354B5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0</a:t>
            </a:r>
            <a:endParaRPr lang="zh-CN" altLang="en-US" sz="1600" dirty="0">
              <a:solidFill>
                <a:srgbClr val="354B5E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862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5"/>
          <p:cNvSpPr>
            <a:spLocks noChangeArrowheads="1"/>
          </p:cNvSpPr>
          <p:nvPr/>
        </p:nvSpPr>
        <p:spPr bwMode="auto">
          <a:xfrm>
            <a:off x="0" y="2166938"/>
            <a:ext cx="9144000" cy="449262"/>
          </a:xfrm>
          <a:prstGeom prst="rect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099" name="TextBox 3"/>
          <p:cNvSpPr>
            <a:spLocks noChangeArrowheads="1"/>
          </p:cNvSpPr>
          <p:nvPr/>
        </p:nvSpPr>
        <p:spPr bwMode="auto">
          <a:xfrm>
            <a:off x="26988" y="-1433513"/>
            <a:ext cx="3879850" cy="809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0</a:t>
            </a:r>
            <a:endParaRPr lang="zh-CN" altLang="en-US" sz="5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100" name="矩形 4"/>
          <p:cNvSpPr>
            <a:spLocks noChangeArrowheads="1"/>
          </p:cNvSpPr>
          <p:nvPr/>
        </p:nvSpPr>
        <p:spPr bwMode="auto">
          <a:xfrm>
            <a:off x="3578225" y="2155825"/>
            <a:ext cx="5178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背景及数据集</a:t>
            </a:r>
            <a:endParaRPr lang="zh-CN" altLang="en-US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101" name="矩形 2"/>
          <p:cNvSpPr>
            <a:spLocks noChangeArrowheads="1"/>
          </p:cNvSpPr>
          <p:nvPr/>
        </p:nvSpPr>
        <p:spPr bwMode="auto">
          <a:xfrm>
            <a:off x="5689784" y="1397000"/>
            <a:ext cx="306686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4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PART ZERO</a:t>
            </a:r>
            <a:endParaRPr lang="zh-CN" altLang="en-US" sz="4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背景和数据集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476250" y="771313"/>
            <a:ext cx="4857750" cy="411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泰坦尼克号沉船事故是世界上最著名的沉船事故之一。</a:t>
            </a:r>
            <a:r>
              <a:rPr lang="en-US" altLang="zh-CN" sz="16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1912</a:t>
            </a:r>
            <a:r>
              <a:rPr lang="zh-CN" altLang="en-US" sz="16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年</a:t>
            </a:r>
            <a:r>
              <a:rPr lang="en-US" altLang="zh-CN" sz="16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4</a:t>
            </a:r>
            <a:r>
              <a:rPr lang="zh-CN" altLang="en-US" sz="16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月</a:t>
            </a:r>
            <a:r>
              <a:rPr lang="en-US" altLang="zh-CN" sz="16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15</a:t>
            </a:r>
            <a:r>
              <a:rPr lang="zh-CN" altLang="en-US" sz="16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日，在她的处女航期间，泰坦尼克号撞上冰山后沉没，造成</a:t>
            </a:r>
            <a:r>
              <a:rPr lang="en-US" altLang="zh-CN" sz="16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2224</a:t>
            </a:r>
            <a:r>
              <a:rPr lang="zh-CN" altLang="en-US" sz="16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名乘客和机组人员中超过</a:t>
            </a:r>
            <a:r>
              <a:rPr lang="en-US" altLang="zh-CN" sz="16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1502</a:t>
            </a:r>
            <a:r>
              <a:rPr lang="zh-CN" altLang="en-US" sz="16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人的死亡。这一轰动的悲剧震惊了国际社会，并导致更好的船舶安全法规。 事故中导致死亡的一个原因是许多船员和乘客没有足够的救生艇。然而在被获救群体中也有一些比较幸运的因素；一些人群在事故中被救的几率高于其他人，比如妇女、儿童和上层阶级。 这个</a:t>
            </a:r>
            <a:r>
              <a:rPr lang="en-US" altLang="zh-CN" sz="16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Case</a:t>
            </a:r>
            <a:r>
              <a:rPr lang="zh-CN" altLang="en-US" sz="16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里，我们需要分析和判断出什么样的人更容易获救。最重要的是，要利用机器学习来预测出在这场灾难中哪些人会最终获救；</a:t>
            </a:r>
            <a:endParaRPr lang="en-US" altLang="zh-CN" sz="16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pic>
        <p:nvPicPr>
          <p:cNvPr id="1026" name="Picture 2" descr="GitHub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613" y="0"/>
            <a:ext cx="373538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选择原因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" name="矩形 56"/>
          <p:cNvSpPr>
            <a:spLocks noChangeArrowheads="1"/>
          </p:cNvSpPr>
          <p:nvPr/>
        </p:nvSpPr>
        <p:spPr bwMode="auto">
          <a:xfrm>
            <a:off x="431798" y="859142"/>
            <a:ext cx="3032369" cy="492125"/>
          </a:xfrm>
          <a:prstGeom prst="rect">
            <a:avLst/>
          </a:prstGeom>
          <a:solidFill>
            <a:srgbClr val="E862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学习和练习的意义</a:t>
            </a:r>
            <a:endParaRPr lang="zh-CN" altLang="en-US" sz="2800" dirty="0"/>
          </a:p>
        </p:txBody>
      </p:sp>
      <p:sp>
        <p:nvSpPr>
          <p:cNvPr id="5128" name="矩形 57"/>
          <p:cNvSpPr>
            <a:spLocks noChangeArrowheads="1"/>
          </p:cNvSpPr>
          <p:nvPr/>
        </p:nvSpPr>
        <p:spPr bwMode="auto">
          <a:xfrm>
            <a:off x="431799" y="1568450"/>
            <a:ext cx="8369300" cy="95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泰坦尼克号生存预测是比较经典的机器学习入门案例，它并不新颖，对于现在也没有太大的现实意义。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431798" y="2670272"/>
            <a:ext cx="8369300" cy="14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但是，它足够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经典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，不论是数据预处理还是机器学习模型的训练，都有较完整的方案，几个经典的传统机器学习算法都可以拿来作很充分的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练习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，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体验完整的过程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。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 animBg="1"/>
      <p:bldP spid="5128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展示方式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" name="矩形 56"/>
          <p:cNvSpPr>
            <a:spLocks noChangeArrowheads="1"/>
          </p:cNvSpPr>
          <p:nvPr/>
        </p:nvSpPr>
        <p:spPr bwMode="auto">
          <a:xfrm>
            <a:off x="3402012" y="677863"/>
            <a:ext cx="2339975" cy="492125"/>
          </a:xfrm>
          <a:prstGeom prst="rect">
            <a:avLst/>
          </a:prstGeom>
          <a:solidFill>
            <a:srgbClr val="E862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PPT+</a:t>
            </a:r>
            <a:r>
              <a: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程序结果演示</a:t>
            </a:r>
            <a:endParaRPr lang="zh-CN" altLang="en-US" sz="20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1" name="矩形 57"/>
          <p:cNvSpPr>
            <a:spLocks noChangeArrowheads="1"/>
          </p:cNvSpPr>
          <p:nvPr/>
        </p:nvSpPr>
        <p:spPr bwMode="auto">
          <a:xfrm>
            <a:off x="476250" y="1318631"/>
            <a:ext cx="8369300" cy="4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原天池上的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notebook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的运行结果有些无法显示，也无法直接下载。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515165" y="2006679"/>
            <a:ext cx="8369300" cy="4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而且我在自己运行代码的过程中，也发现其中也有几个小的程序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错误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515165" y="2643156"/>
            <a:ext cx="8369300" cy="4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同时因为整个分析过程比较完整，需展示的结果较多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862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5"/>
          <p:cNvSpPr>
            <a:spLocks noChangeArrowheads="1"/>
          </p:cNvSpPr>
          <p:nvPr/>
        </p:nvSpPr>
        <p:spPr bwMode="auto">
          <a:xfrm>
            <a:off x="0" y="2166938"/>
            <a:ext cx="9144000" cy="449262"/>
          </a:xfrm>
          <a:prstGeom prst="rect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099" name="TextBox 3"/>
          <p:cNvSpPr>
            <a:spLocks noChangeArrowheads="1"/>
          </p:cNvSpPr>
          <p:nvPr/>
        </p:nvSpPr>
        <p:spPr bwMode="auto">
          <a:xfrm>
            <a:off x="26988" y="-1433513"/>
            <a:ext cx="3879850" cy="809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1</a:t>
            </a:r>
            <a:endParaRPr lang="zh-CN" altLang="en-US" sz="5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100" name="矩形 4"/>
          <p:cNvSpPr>
            <a:spLocks noChangeArrowheads="1"/>
          </p:cNvSpPr>
          <p:nvPr/>
        </p:nvSpPr>
        <p:spPr bwMode="auto">
          <a:xfrm>
            <a:off x="3578225" y="2155825"/>
            <a:ext cx="517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数据描述性统计</a:t>
            </a:r>
            <a:endParaRPr lang="zh-CN" altLang="en-US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101" name="矩形 2"/>
          <p:cNvSpPr>
            <a:spLocks noChangeArrowheads="1"/>
          </p:cNvSpPr>
          <p:nvPr/>
        </p:nvSpPr>
        <p:spPr bwMode="auto">
          <a:xfrm>
            <a:off x="5888038" y="1397000"/>
            <a:ext cx="286861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PART ONE</a:t>
            </a:r>
            <a:endParaRPr lang="zh-CN" altLang="en-US" sz="4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数据描述性统计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矩形 57"/>
          <p:cNvSpPr>
            <a:spLocks noChangeArrowheads="1"/>
          </p:cNvSpPr>
          <p:nvPr/>
        </p:nvSpPr>
        <p:spPr bwMode="auto">
          <a:xfrm>
            <a:off x="280988" y="1504033"/>
            <a:ext cx="8369300" cy="4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数据字段的观察与解释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210365" y="2531615"/>
            <a:ext cx="8369300" cy="4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描述性统计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210365" y="3559197"/>
            <a:ext cx="8369300" cy="4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整体存活比例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矩形 56"/>
          <p:cNvSpPr>
            <a:spLocks noChangeArrowheads="1"/>
          </p:cNvSpPr>
          <p:nvPr/>
        </p:nvSpPr>
        <p:spPr bwMode="auto">
          <a:xfrm>
            <a:off x="3295650" y="670038"/>
            <a:ext cx="2339975" cy="492125"/>
          </a:xfrm>
          <a:prstGeom prst="rect">
            <a:avLst/>
          </a:prstGeom>
          <a:solidFill>
            <a:srgbClr val="E862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程序演示</a:t>
            </a:r>
            <a:endParaRPr lang="zh-CN" altLang="en-US" sz="20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数据预处理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矩形 57"/>
          <p:cNvSpPr>
            <a:spLocks noChangeArrowheads="1"/>
          </p:cNvSpPr>
          <p:nvPr/>
        </p:nvSpPr>
        <p:spPr bwMode="auto">
          <a:xfrm>
            <a:off x="431800" y="720725"/>
            <a:ext cx="8369300" cy="4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一般缺失值处理的办法：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431800" y="1264635"/>
            <a:ext cx="8369300" cy="280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1.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如果数据集很多，但有很少的缺失值，可以删掉带缺失值的行；</a:t>
            </a:r>
            <a:endParaRPr lang="zh-CN" altLang="en-US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2.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如果该属性相对学习来说不是很重要，可以对缺失值赋均值或者众数。</a:t>
            </a:r>
            <a:endParaRPr lang="zh-CN" altLang="en-US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3.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对于标称属性，可以赋一个代表缺失的值，比如‘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U0’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。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4.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使用机器学习的模型来预测缺失属性的值。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因为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Age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在该数据集里是一个相当重要的特征（先对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Age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进行分析即可得知），所以保证一定的缺失值填充准确率是非常重要的，对结果也会产生较大影响。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2" name="矩形 56"/>
          <p:cNvSpPr>
            <a:spLocks noChangeArrowheads="1"/>
          </p:cNvSpPr>
          <p:nvPr/>
        </p:nvSpPr>
        <p:spPr bwMode="auto">
          <a:xfrm>
            <a:off x="3446462" y="4270626"/>
            <a:ext cx="2339975" cy="492125"/>
          </a:xfrm>
          <a:prstGeom prst="rect">
            <a:avLst/>
          </a:prstGeom>
          <a:solidFill>
            <a:srgbClr val="E862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程序演示</a:t>
            </a:r>
            <a:endParaRPr lang="zh-CN" altLang="en-US" sz="20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862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5"/>
          <p:cNvSpPr>
            <a:spLocks noChangeArrowheads="1"/>
          </p:cNvSpPr>
          <p:nvPr/>
        </p:nvSpPr>
        <p:spPr bwMode="auto">
          <a:xfrm>
            <a:off x="0" y="2166938"/>
            <a:ext cx="9144000" cy="449262"/>
          </a:xfrm>
          <a:prstGeom prst="rect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0243" name="TextBox 3"/>
          <p:cNvSpPr>
            <a:spLocks noChangeArrowheads="1"/>
          </p:cNvSpPr>
          <p:nvPr/>
        </p:nvSpPr>
        <p:spPr bwMode="auto">
          <a:xfrm>
            <a:off x="26988" y="-1433513"/>
            <a:ext cx="3879850" cy="809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</a:t>
            </a:r>
            <a:endParaRPr lang="zh-CN" altLang="en-US" sz="5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0244" name="矩形 4"/>
          <p:cNvSpPr>
            <a:spLocks noChangeArrowheads="1"/>
          </p:cNvSpPr>
          <p:nvPr/>
        </p:nvSpPr>
        <p:spPr bwMode="auto">
          <a:xfrm>
            <a:off x="3578225" y="2155825"/>
            <a:ext cx="517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数据关系分析</a:t>
            </a:r>
            <a:endParaRPr lang="zh-CN" altLang="en-US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0245" name="矩形 2"/>
          <p:cNvSpPr>
            <a:spLocks noChangeArrowheads="1"/>
          </p:cNvSpPr>
          <p:nvPr/>
        </p:nvSpPr>
        <p:spPr bwMode="auto">
          <a:xfrm>
            <a:off x="5826125" y="1397000"/>
            <a:ext cx="293211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PART TWO</a:t>
            </a:r>
            <a:endParaRPr lang="zh-CN" altLang="en-US" sz="4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数据关系分析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476250" y="866715"/>
            <a:ext cx="7952642" cy="14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分析各个字段与生存与否的关系，有助于我们从直观上看到不同特征的人群的生存分布，从而我们能对“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哪些特征是重要的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”产生一个初步的想法，培养对数据的大体“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感觉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”，即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探索性数据分析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484107" y="2716345"/>
            <a:ext cx="6643524" cy="188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参与分析的各个字段包括：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Sex-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性别，</a:t>
            </a:r>
            <a:r>
              <a:rPr lang="en-US" altLang="zh-CN" sz="2000" dirty="0" err="1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Pclass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-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船舱等级，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Age-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年龄，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Name-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称呼，</a:t>
            </a:r>
            <a:r>
              <a:rPr lang="en-US" altLang="zh-CN" sz="2000" dirty="0" err="1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Sibsp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-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有无兄弟，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Parch-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有无父母子女，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Fare-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票价，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Cabin-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船舱类型，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Embark-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港口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矩形 56"/>
          <p:cNvSpPr>
            <a:spLocks noChangeArrowheads="1"/>
          </p:cNvSpPr>
          <p:nvPr/>
        </p:nvSpPr>
        <p:spPr bwMode="auto">
          <a:xfrm>
            <a:off x="5537200" y="2411642"/>
            <a:ext cx="2339975" cy="492125"/>
          </a:xfrm>
          <a:prstGeom prst="rect">
            <a:avLst/>
          </a:prstGeom>
          <a:solidFill>
            <a:srgbClr val="E862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程序演示</a:t>
            </a:r>
            <a:endParaRPr lang="zh-CN" altLang="en-US" sz="20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862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5"/>
          <p:cNvSpPr>
            <a:spLocks noChangeArrowheads="1"/>
          </p:cNvSpPr>
          <p:nvPr/>
        </p:nvSpPr>
        <p:spPr bwMode="auto">
          <a:xfrm>
            <a:off x="0" y="2166938"/>
            <a:ext cx="9144000" cy="449262"/>
          </a:xfrm>
          <a:prstGeom prst="rect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363" name="TextBox 3"/>
          <p:cNvSpPr>
            <a:spLocks noChangeArrowheads="1"/>
          </p:cNvSpPr>
          <p:nvPr/>
        </p:nvSpPr>
        <p:spPr bwMode="auto">
          <a:xfrm>
            <a:off x="26988" y="-1433513"/>
            <a:ext cx="3879850" cy="809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3</a:t>
            </a:r>
            <a:endParaRPr lang="zh-CN" altLang="en-US" sz="5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364" name="矩形 4"/>
          <p:cNvSpPr>
            <a:spLocks noChangeArrowheads="1"/>
          </p:cNvSpPr>
          <p:nvPr/>
        </p:nvSpPr>
        <p:spPr bwMode="auto">
          <a:xfrm>
            <a:off x="3578225" y="2155825"/>
            <a:ext cx="517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特征工程与数据转换</a:t>
            </a:r>
            <a:endParaRPr lang="zh-CN" altLang="en-US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365" name="矩形 2"/>
          <p:cNvSpPr>
            <a:spLocks noChangeArrowheads="1"/>
          </p:cNvSpPr>
          <p:nvPr/>
        </p:nvSpPr>
        <p:spPr bwMode="auto">
          <a:xfrm>
            <a:off x="5524500" y="1397000"/>
            <a:ext cx="32321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PART THREE</a:t>
            </a:r>
            <a:endParaRPr lang="zh-CN" altLang="en-US" sz="4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数据转换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476250" y="866715"/>
            <a:ext cx="7952642" cy="14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变量转换的目的是将数据转换为适用于模型使用的数据，不同模型接受不同类型的数据，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Scikit-learn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要求数据都是数字型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numeric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，所以我们要将一些非数字型的原始数据转换为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数字型</a:t>
            </a: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numeric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。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476250" y="2828708"/>
            <a:ext cx="3300493" cy="14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定性（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Qualitative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）转换：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1.Dummy Variables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2.Factoring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矩形 56"/>
          <p:cNvSpPr>
            <a:spLocks noChangeArrowheads="1"/>
          </p:cNvSpPr>
          <p:nvPr/>
        </p:nvSpPr>
        <p:spPr bwMode="auto">
          <a:xfrm>
            <a:off x="3282583" y="4276785"/>
            <a:ext cx="2339975" cy="492125"/>
          </a:xfrm>
          <a:prstGeom prst="rect">
            <a:avLst/>
          </a:prstGeom>
          <a:solidFill>
            <a:srgbClr val="E862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程序演示</a:t>
            </a:r>
            <a:endParaRPr lang="zh-CN" altLang="en-US" sz="20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矩形 57"/>
          <p:cNvSpPr>
            <a:spLocks noChangeArrowheads="1"/>
          </p:cNvSpPr>
          <p:nvPr/>
        </p:nvSpPr>
        <p:spPr bwMode="auto">
          <a:xfrm>
            <a:off x="4940300" y="2828707"/>
            <a:ext cx="3300493" cy="14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定量（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Quantitative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）转换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1. Scaling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2. Binning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特征工程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476250" y="866715"/>
            <a:ext cx="7952642" cy="14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在进行特征工程的时候，我们不仅需要对训练数据进行处理，还需要同时将测试数据同训练数据一起处理，使得二者具有相同的数据类型和数据分布。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520700" y="2574708"/>
            <a:ext cx="3511550" cy="4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对各个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字段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的处理和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特征提取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矩形 56"/>
          <p:cNvSpPr>
            <a:spLocks noChangeArrowheads="1"/>
          </p:cNvSpPr>
          <p:nvPr/>
        </p:nvSpPr>
        <p:spPr bwMode="auto">
          <a:xfrm>
            <a:off x="5472113" y="3198802"/>
            <a:ext cx="2339975" cy="492125"/>
          </a:xfrm>
          <a:prstGeom prst="rect">
            <a:avLst/>
          </a:prstGeom>
          <a:solidFill>
            <a:srgbClr val="E862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程序演示</a:t>
            </a:r>
            <a:endParaRPr lang="zh-CN" altLang="en-US" sz="20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矩形 57"/>
          <p:cNvSpPr>
            <a:spLocks noChangeArrowheads="1"/>
          </p:cNvSpPr>
          <p:nvPr/>
        </p:nvSpPr>
        <p:spPr bwMode="auto">
          <a:xfrm>
            <a:off x="520700" y="3208909"/>
            <a:ext cx="3511550" cy="4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特征间的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相关性分析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-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可视化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6" name="矩形 57"/>
          <p:cNvSpPr>
            <a:spLocks noChangeArrowheads="1"/>
          </p:cNvSpPr>
          <p:nvPr/>
        </p:nvSpPr>
        <p:spPr bwMode="auto">
          <a:xfrm>
            <a:off x="520700" y="3863954"/>
            <a:ext cx="3511550" cy="4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特征间的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数据分布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-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可视化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862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5"/>
          <p:cNvSpPr>
            <a:spLocks noChangeArrowheads="1"/>
          </p:cNvSpPr>
          <p:nvPr/>
        </p:nvSpPr>
        <p:spPr bwMode="auto">
          <a:xfrm>
            <a:off x="0" y="2166938"/>
            <a:ext cx="9144000" cy="449262"/>
          </a:xfrm>
          <a:prstGeom prst="rect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411" name="TextBox 3"/>
          <p:cNvSpPr>
            <a:spLocks noChangeArrowheads="1"/>
          </p:cNvSpPr>
          <p:nvPr/>
        </p:nvSpPr>
        <p:spPr bwMode="auto">
          <a:xfrm>
            <a:off x="26988" y="-1433513"/>
            <a:ext cx="3879850" cy="809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4</a:t>
            </a:r>
            <a:endParaRPr lang="zh-CN" altLang="en-US" sz="5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412" name="矩形 4"/>
          <p:cNvSpPr>
            <a:spLocks noChangeArrowheads="1"/>
          </p:cNvSpPr>
          <p:nvPr/>
        </p:nvSpPr>
        <p:spPr bwMode="auto">
          <a:xfrm>
            <a:off x="3578225" y="2155825"/>
            <a:ext cx="517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特征选取与模型融合</a:t>
            </a:r>
            <a:endParaRPr lang="zh-CN" altLang="en-US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413" name="矩形 2"/>
          <p:cNvSpPr>
            <a:spLocks noChangeArrowheads="1"/>
          </p:cNvSpPr>
          <p:nvPr/>
        </p:nvSpPr>
        <p:spPr bwMode="auto">
          <a:xfrm>
            <a:off x="6059488" y="1397000"/>
            <a:ext cx="26971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PART </a:t>
            </a:r>
            <a:r>
              <a:rPr lang="zh-CN" altLang="en-US" sz="4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FOUR</a:t>
            </a:r>
            <a:endParaRPr lang="zh-CN" altLang="en-US" sz="4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特征选取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431800" y="2742973"/>
            <a:ext cx="7952642" cy="95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000" dirty="0" err="1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GridSearchCV</a:t>
            </a: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函数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，能够通过网络搜索进行一种类似“自动化”寻找最优参数，并且也能返回其训练过程中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不同特征的重要度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。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矩形 56"/>
          <p:cNvSpPr>
            <a:spLocks noChangeArrowheads="1"/>
          </p:cNvSpPr>
          <p:nvPr/>
        </p:nvSpPr>
        <p:spPr bwMode="auto">
          <a:xfrm>
            <a:off x="3238133" y="179013"/>
            <a:ext cx="2339975" cy="492125"/>
          </a:xfrm>
          <a:prstGeom prst="rect">
            <a:avLst/>
          </a:prstGeom>
          <a:solidFill>
            <a:srgbClr val="E862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程序演示</a:t>
            </a:r>
            <a:endParaRPr lang="zh-CN" altLang="en-US" sz="20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矩形 57"/>
          <p:cNvSpPr>
            <a:spLocks noChangeArrowheads="1"/>
          </p:cNvSpPr>
          <p:nvPr/>
        </p:nvSpPr>
        <p:spPr bwMode="auto">
          <a:xfrm>
            <a:off x="434181" y="3799743"/>
            <a:ext cx="6896100" cy="95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利用不同的模型对特征进行筛选，选出</a:t>
            </a:r>
            <a:r>
              <a:rPr lang="en-US" altLang="zh-CN" sz="2000" dirty="0" err="1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top_n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重要的特征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，并依据我们筛选出的特征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构建训练集和测试集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" name="矩形 57"/>
          <p:cNvSpPr>
            <a:spLocks noChangeArrowheads="1"/>
          </p:cNvSpPr>
          <p:nvPr/>
        </p:nvSpPr>
        <p:spPr bwMode="auto">
          <a:xfrm>
            <a:off x="431800" y="793645"/>
            <a:ext cx="8140700" cy="188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进行特征工程的过程中，产生了大量的特征，而特征与特征之间会存在一定的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相关性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。太多的特征一方面会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影响训练的速度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，另一方面也可能会使得模型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过拟合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。所以在特征太多的情况下，我们可以利用不同的模型对特征进行筛选，选取我们想要的前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n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个特征。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模型融合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476250" y="866715"/>
            <a:ext cx="7952642" cy="4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常见的模型融合方法有：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Bagging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、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Boosting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、</a:t>
            </a: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Stacking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、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Blending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520700" y="1485428"/>
            <a:ext cx="7908192" cy="95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Bagging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将多个基学习器的预测结果进行简单的加权平均或者投票。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Boosting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的思想是知错能改，学习器在上一个学习器的基础上学习。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矩形 57"/>
          <p:cNvSpPr>
            <a:spLocks noChangeArrowheads="1"/>
          </p:cNvSpPr>
          <p:nvPr/>
        </p:nvSpPr>
        <p:spPr bwMode="auto">
          <a:xfrm>
            <a:off x="520700" y="2619724"/>
            <a:ext cx="8001000" cy="14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Stacking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是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用新的次学习器去学习如何组合上一层的基学习器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。如果把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Bagging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看作是多个基分类器的线性组合，那么</a:t>
            </a: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Stacking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就是多个基分类器的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非线性组合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。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模型融合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476250" y="31991"/>
            <a:ext cx="7952642" cy="4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Stacking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架构的集成学习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184" y="720725"/>
            <a:ext cx="7373403" cy="43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758825"/>
            <a:ext cx="8686800" cy="420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模型融合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476250" y="1011058"/>
            <a:ext cx="7952642" cy="4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Stacking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框架融合：这里我们使用了两层的模型融合</a:t>
            </a:r>
            <a:endParaRPr lang="zh-CN" altLang="en-US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矩形 56"/>
          <p:cNvSpPr>
            <a:spLocks noChangeArrowheads="1"/>
          </p:cNvSpPr>
          <p:nvPr/>
        </p:nvSpPr>
        <p:spPr bwMode="auto">
          <a:xfrm>
            <a:off x="3132138" y="188913"/>
            <a:ext cx="2339975" cy="492125"/>
          </a:xfrm>
          <a:prstGeom prst="rect">
            <a:avLst/>
          </a:prstGeom>
          <a:solidFill>
            <a:srgbClr val="E862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程序演示</a:t>
            </a:r>
            <a:endParaRPr lang="zh-CN" altLang="en-US" sz="20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" name="矩形 57"/>
          <p:cNvSpPr>
            <a:spLocks noChangeArrowheads="1"/>
          </p:cNvSpPr>
          <p:nvPr/>
        </p:nvSpPr>
        <p:spPr bwMode="auto">
          <a:xfrm>
            <a:off x="520700" y="3380898"/>
            <a:ext cx="7952642" cy="95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Level 2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使用了</a:t>
            </a:r>
            <a:r>
              <a:rPr lang="en-US" altLang="zh-CN" sz="2000" dirty="0" err="1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XGBoost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，使用第一层预测的结果作为特征对最终的结果进行预测。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8" name="矩形 57"/>
          <p:cNvSpPr>
            <a:spLocks noChangeArrowheads="1"/>
          </p:cNvSpPr>
          <p:nvPr/>
        </p:nvSpPr>
        <p:spPr bwMode="auto">
          <a:xfrm>
            <a:off x="520700" y="2019826"/>
            <a:ext cx="7952642" cy="95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Level 1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使用了：</a:t>
            </a: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Random Forest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、</a:t>
            </a: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AdaBoost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、</a:t>
            </a:r>
            <a:r>
              <a:rPr lang="en-US" altLang="zh-CN" sz="2000" dirty="0" err="1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ExtraTrees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、</a:t>
            </a: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GBDT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、</a:t>
            </a: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Decision Tree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、</a:t>
            </a: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KNN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、</a:t>
            </a: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SVM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，一共</a:t>
            </a: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7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个模型</a:t>
            </a:r>
            <a:endParaRPr lang="zh-CN" altLang="en-US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学习曲线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476250" y="791983"/>
            <a:ext cx="7952642" cy="188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用大量的样本对模型进行训练，会使我们的训练集拟合得越来越好，但同时也可能会逐渐丧失泛化能力，从而在测试数据上表现不佳，发生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过拟合现象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。 当然我们建立的模型可能不仅在预测集上表现不好，也很可能是因为在训练集上的表现不佳，处于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欠拟合状态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520700" y="2929153"/>
            <a:ext cx="7952642" cy="95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那如何来测试我们的模型问题是过拟合还是欠拟合呢？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如何描绘模型的学习过程呢？</a:t>
            </a:r>
            <a:endParaRPr lang="zh-CN" altLang="en-US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矩形 57"/>
          <p:cNvSpPr>
            <a:spLocks noChangeArrowheads="1"/>
          </p:cNvSpPr>
          <p:nvPr/>
        </p:nvSpPr>
        <p:spPr bwMode="auto">
          <a:xfrm>
            <a:off x="520700" y="3888711"/>
            <a:ext cx="7952642" cy="4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学习曲线可视化</a:t>
            </a:r>
            <a:endParaRPr lang="zh-CN" altLang="en-US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学习曲线和可视化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804050"/>
            <a:ext cx="4095750" cy="38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92326"/>
            <a:ext cx="4552942" cy="38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56"/>
          <p:cNvSpPr>
            <a:spLocks noChangeArrowheads="1"/>
          </p:cNvSpPr>
          <p:nvPr/>
        </p:nvSpPr>
        <p:spPr bwMode="auto">
          <a:xfrm>
            <a:off x="3132138" y="188913"/>
            <a:ext cx="2339975" cy="492125"/>
          </a:xfrm>
          <a:prstGeom prst="rect">
            <a:avLst/>
          </a:prstGeom>
          <a:solidFill>
            <a:srgbClr val="E862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程序演示</a:t>
            </a:r>
            <a:endParaRPr lang="zh-CN" altLang="en-US" sz="20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862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5"/>
          <p:cNvSpPr>
            <a:spLocks noChangeArrowheads="1"/>
          </p:cNvSpPr>
          <p:nvPr/>
        </p:nvSpPr>
        <p:spPr bwMode="auto">
          <a:xfrm>
            <a:off x="0" y="2166938"/>
            <a:ext cx="9144000" cy="449262"/>
          </a:xfrm>
          <a:prstGeom prst="rect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8B2836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411" name="TextBox 3"/>
          <p:cNvSpPr>
            <a:spLocks noChangeArrowheads="1"/>
          </p:cNvSpPr>
          <p:nvPr/>
        </p:nvSpPr>
        <p:spPr bwMode="auto">
          <a:xfrm>
            <a:off x="26988" y="-1433513"/>
            <a:ext cx="3879850" cy="809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endParaRPr lang="zh-CN" altLang="en-US" sz="5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412" name="矩形 4"/>
          <p:cNvSpPr>
            <a:spLocks noChangeArrowheads="1"/>
          </p:cNvSpPr>
          <p:nvPr/>
        </p:nvSpPr>
        <p:spPr bwMode="auto">
          <a:xfrm>
            <a:off x="3578225" y="2155825"/>
            <a:ext cx="517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案例亮点和总结</a:t>
            </a:r>
            <a:endParaRPr lang="zh-CN" altLang="en-US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413" name="矩形 2"/>
          <p:cNvSpPr>
            <a:spLocks noChangeArrowheads="1"/>
          </p:cNvSpPr>
          <p:nvPr/>
        </p:nvSpPr>
        <p:spPr bwMode="auto">
          <a:xfrm>
            <a:off x="5995958" y="1397000"/>
            <a:ext cx="276069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4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PART </a:t>
            </a:r>
            <a:r>
              <a:rPr lang="zh-CN" altLang="en-US" sz="4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F</a:t>
            </a:r>
            <a:r>
              <a:rPr lang="en-US" altLang="zh-CN" sz="4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IVE</a:t>
            </a:r>
            <a:endParaRPr lang="zh-CN" altLang="en-US" sz="4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案例亮点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8" name="矩形 57"/>
          <p:cNvSpPr>
            <a:spLocks noChangeArrowheads="1"/>
          </p:cNvSpPr>
          <p:nvPr/>
        </p:nvSpPr>
        <p:spPr bwMode="auto">
          <a:xfrm>
            <a:off x="431800" y="661017"/>
            <a:ext cx="8369300" cy="95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泰坦尼克号预测的这个题目虽然经典和简单，但是本案例中的处理却是比较复杂和完整的，在整个过程中也有不少十分有意思的处理和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亮点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。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2584450" y="1892594"/>
            <a:ext cx="3725906" cy="2344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1.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较完整的预处理过程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2.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用机器学习去估计缺失字段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3.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特征工程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4.Stacking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架构的集成学习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5.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学习曲线的可视化</a:t>
            </a:r>
            <a:endParaRPr lang="en-US" altLang="zh-CN" sz="20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8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Kaggle </a:t>
            </a: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跑分结果</a:t>
            </a:r>
            <a:endParaRPr lang="zh-CN" altLang="en-US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66" y="602170"/>
            <a:ext cx="7380267" cy="454133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/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</p:grpSpPr>
        <p:sp>
          <p:nvSpPr>
            <p:cNvPr id="513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123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513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13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124" name="TextBox 6"/>
          <p:cNvSpPr>
            <a:spLocks noChangeArrowheads="1"/>
          </p:cNvSpPr>
          <p:nvPr/>
        </p:nvSpPr>
        <p:spPr bwMode="auto">
          <a:xfrm>
            <a:off x="476250" y="96838"/>
            <a:ext cx="4995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总结</a:t>
            </a:r>
            <a:endParaRPr lang="en-US" altLang="zh-CN" sz="2000" dirty="0">
              <a:solidFill>
                <a:srgbClr val="26262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26" name="直接连接符 7"/>
          <p:cNvSpPr>
            <a:spLocks noChangeShapeType="1"/>
          </p:cNvSpPr>
          <p:nvPr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719930" y="1243355"/>
            <a:ext cx="7465219" cy="2344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最后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总结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：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相对于这个数据集和预测问题来说，本案例中的各种处理未免有点“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大材小用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” 甚至有“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秀操作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”的嫌疑。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但是如果我们是出于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学习的目的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，而不是要非常实际的解决这个预测问题，那就不算“大材小用”，却</a:t>
            </a:r>
            <a:r>
              <a:rPr lang="zh-CN" altLang="en-US" sz="2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是很有意义</a:t>
            </a:r>
            <a:r>
              <a:rPr lang="zh-CN" altLang="en-US" sz="2000" dirty="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的。</a:t>
            </a:r>
            <a:endParaRPr lang="en-US" altLang="zh-CN" sz="2000" dirty="0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8"/>
          <p:cNvGrpSpPr/>
          <p:nvPr/>
        </p:nvGrpSpPr>
        <p:grpSpPr bwMode="auto">
          <a:xfrm>
            <a:off x="1428750" y="2665413"/>
            <a:ext cx="6162675" cy="76200"/>
            <a:chOff x="0" y="0"/>
            <a:chExt cx="2340260" cy="164545"/>
          </a:xfrm>
        </p:grpSpPr>
        <p:sp>
          <p:nvSpPr>
            <p:cNvPr id="18437" name="矩形 19"/>
            <p:cNvSpPr>
              <a:spLocks noChangeArrowheads="1"/>
            </p:cNvSpPr>
            <p:nvPr/>
          </p:nvSpPr>
          <p:spPr bwMode="auto">
            <a:xfrm>
              <a:off x="0" y="0"/>
              <a:ext cx="585065" cy="164545"/>
            </a:xfrm>
            <a:prstGeom prst="rect">
              <a:avLst/>
            </a:prstGeom>
            <a:solidFill>
              <a:srgbClr val="354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8438" name="矩形 20"/>
            <p:cNvSpPr>
              <a:spLocks noChangeArrowheads="1"/>
            </p:cNvSpPr>
            <p:nvPr/>
          </p:nvSpPr>
          <p:spPr bwMode="auto">
            <a:xfrm>
              <a:off x="585065" y="0"/>
              <a:ext cx="585065" cy="164545"/>
            </a:xfrm>
            <a:prstGeom prst="rect">
              <a:avLst/>
            </a:prstGeom>
            <a:solidFill>
              <a:srgbClr val="E86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8439" name="矩形 21"/>
            <p:cNvSpPr>
              <a:spLocks noChangeArrowheads="1"/>
            </p:cNvSpPr>
            <p:nvPr/>
          </p:nvSpPr>
          <p:spPr bwMode="auto">
            <a:xfrm>
              <a:off x="1170130" y="0"/>
              <a:ext cx="585065" cy="164545"/>
            </a:xfrm>
            <a:prstGeom prst="rect">
              <a:avLst/>
            </a:prstGeom>
            <a:solidFill>
              <a:srgbClr val="7F5F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8440" name="矩形 22"/>
            <p:cNvSpPr>
              <a:spLocks noChangeArrowheads="1"/>
            </p:cNvSpPr>
            <p:nvPr/>
          </p:nvSpPr>
          <p:spPr bwMode="auto">
            <a:xfrm>
              <a:off x="1755195" y="0"/>
              <a:ext cx="585065" cy="164545"/>
            </a:xfrm>
            <a:prstGeom prst="rect">
              <a:avLst/>
            </a:prstGeom>
            <a:solidFill>
              <a:srgbClr val="EBB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8B2836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8435" name="TextBox 27"/>
          <p:cNvSpPr>
            <a:spLocks noChangeArrowheads="1"/>
          </p:cNvSpPr>
          <p:nvPr/>
        </p:nvSpPr>
        <p:spPr bwMode="auto">
          <a:xfrm>
            <a:off x="622300" y="2047875"/>
            <a:ext cx="7797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354B5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THANKS</a:t>
            </a:r>
            <a:r>
              <a:rPr lang="zh-CN" altLang="en-US" sz="3200" dirty="0">
                <a:solidFill>
                  <a:srgbClr val="BF342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E8626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FOR</a:t>
            </a:r>
            <a:r>
              <a:rPr lang="zh-CN" altLang="en-US" sz="3200" dirty="0">
                <a:solidFill>
                  <a:srgbClr val="1A7BA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7F5F5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YOUR</a:t>
            </a:r>
            <a:r>
              <a:rPr lang="en-US" altLang="zh-CN" sz="3200" dirty="0">
                <a:solidFill>
                  <a:srgbClr val="1A7BA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EBB69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LISTENING</a:t>
            </a:r>
            <a:endParaRPr lang="en-US" altLang="zh-CN" sz="3200" dirty="0">
              <a:solidFill>
                <a:srgbClr val="EBB69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6" name="TextBox 27"/>
          <p:cNvSpPr>
            <a:spLocks noChangeArrowheads="1"/>
          </p:cNvSpPr>
          <p:nvPr/>
        </p:nvSpPr>
        <p:spPr bwMode="auto">
          <a:xfrm>
            <a:off x="673100" y="2900363"/>
            <a:ext cx="77978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rgbClr val="354B5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祝学业</a:t>
            </a:r>
            <a:r>
              <a:rPr lang="zh-CN" altLang="en-US" sz="2800" dirty="0">
                <a:solidFill>
                  <a:srgbClr val="E8626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顺利，</a:t>
            </a:r>
            <a:r>
              <a:rPr lang="zh-CN" altLang="en-US" sz="2800" dirty="0">
                <a:solidFill>
                  <a:srgbClr val="7F5F5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课程</a:t>
            </a:r>
            <a:r>
              <a:rPr lang="zh-CN" altLang="en-US" sz="2800" dirty="0">
                <a:solidFill>
                  <a:srgbClr val="EBB69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高分！</a:t>
            </a:r>
            <a:endParaRPr lang="en-US" altLang="zh-CN" sz="2800" dirty="0">
              <a:solidFill>
                <a:srgbClr val="EBB69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F0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F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E384B"/>
      </a:accent1>
      <a:accent2>
        <a:srgbClr val="6A868F"/>
      </a:accent2>
      <a:accent3>
        <a:srgbClr val="FFFFFF"/>
      </a:accent3>
      <a:accent4>
        <a:srgbClr val="000000"/>
      </a:accent4>
      <a:accent5>
        <a:srgbClr val="DBAEB1"/>
      </a:accent5>
      <a:accent6>
        <a:srgbClr val="5F7981"/>
      </a:accent6>
      <a:hlink>
        <a:srgbClr val="49B6DF"/>
      </a:hlink>
      <a:folHlink>
        <a:srgbClr val="A8D08D"/>
      </a:folHlink>
    </a:clrScheme>
    <a:fontScheme name="Office 主题">
      <a:majorFont>
        <a:latin typeface="Impact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FFFFFF"/>
    </a:accent3>
    <a:accent4>
      <a:srgbClr val="000000"/>
    </a:accent4>
    <a:accent5>
      <a:srgbClr val="B1B6BD"/>
    </a:accent5>
    <a:accent6>
      <a:srgbClr val="C34343"/>
    </a:accent6>
    <a:hlink>
      <a:srgbClr val="D74B4B"/>
    </a:hlink>
    <a:folHlink>
      <a:srgbClr val="869FB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2479</Words>
  <Application>WPS 演示</Application>
  <PresentationFormat>全屏显示(16:9)</PresentationFormat>
  <Paragraphs>212</Paragraphs>
  <Slides>26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</vt:lpstr>
      <vt:lpstr>宋体</vt:lpstr>
      <vt:lpstr>Wingdings</vt:lpstr>
      <vt:lpstr>Impact</vt:lpstr>
      <vt:lpstr>微软雅黑</vt:lpstr>
      <vt:lpstr>华文细黑</vt:lpstr>
      <vt:lpstr>Arial Unicode MS</vt:lpstr>
      <vt:lpstr>等线</vt:lpstr>
      <vt:lpstr>默认设计模板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伟力</dc:creator>
  <cp:lastModifiedBy>Administrator</cp:lastModifiedBy>
  <cp:revision>117</cp:revision>
  <dcterms:created xsi:type="dcterms:W3CDTF">2013-01-25T01:44:00Z</dcterms:created>
  <dcterms:modified xsi:type="dcterms:W3CDTF">2021-03-03T14:19:29Z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2052-11.1.0.9021</vt:lpwstr>
  </property>
</Properties>
</file>