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2" r:id="rId3"/>
    <p:sldId id="263" r:id="rId4"/>
    <p:sldId id="273" r:id="rId5"/>
    <p:sldId id="274" r:id="rId6"/>
    <p:sldId id="275" r:id="rId7"/>
    <p:sldId id="272" r:id="rId8"/>
    <p:sldId id="267" r:id="rId9"/>
    <p:sldId id="269" r:id="rId10"/>
    <p:sldId id="270" r:id="rId11"/>
    <p:sldId id="264" r:id="rId12"/>
    <p:sldId id="265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76" r:id="rId22"/>
    <p:sldId id="266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6" userDrawn="1">
          <p15:clr>
            <a:srgbClr val="A4A3A4"/>
          </p15:clr>
        </p15:guide>
        <p15:guide id="4" pos="7256" userDrawn="1">
          <p15:clr>
            <a:srgbClr val="A4A3A4"/>
          </p15:clr>
        </p15:guide>
        <p15:guide id="5" orient="horz" pos="648" userDrawn="1">
          <p15:clr>
            <a:srgbClr val="A4A3A4"/>
          </p15:clr>
        </p15:guide>
        <p15:guide id="6" orient="horz" pos="731" userDrawn="1">
          <p15:clr>
            <a:srgbClr val="A4A3A4"/>
          </p15:clr>
        </p15:guide>
        <p15:guide id="7" orient="horz" pos="3928" userDrawn="1">
          <p15:clr>
            <a:srgbClr val="A4A3A4"/>
          </p15:clr>
        </p15:guide>
        <p15:guide id="8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B0012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939" autoAdjust="0"/>
  </p:normalViewPr>
  <p:slideViewPr>
    <p:cSldViewPr snapToGrid="0" showGuides="1">
      <p:cViewPr varScale="1">
        <p:scale>
          <a:sx n="64" d="100"/>
          <a:sy n="64" d="100"/>
        </p:scale>
        <p:origin x="220" y="48"/>
      </p:cViewPr>
      <p:guideLst>
        <p:guide orient="horz" pos="2288"/>
        <p:guide pos="3840"/>
        <p:guide pos="416"/>
        <p:guide pos="7256"/>
        <p:guide orient="horz" pos="648"/>
        <p:guide orient="horz" pos="731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4BEAF-C017-4117-9FB0-810CAA4E7502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E41DA-998C-4A30-A760-F5A9A5791B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97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496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836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9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858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91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361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547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0258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E3CF8F-555F-435A-9678-7E4C5731D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F1E0CEC-2E22-41B5-B7B8-8E1CD860F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B86021-726A-4491-B702-0E3B1A2D9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BA4928-57C4-45D7-8751-557AE13FB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C1AC10-AF67-4564-B658-1E4949B22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38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07E60-AF48-4AA6-BA2F-3F1BCFED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322CD9-B0FF-45CB-9D27-66547D9B6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A3F784-CF7C-44C3-86EA-5B49A49E2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688F07-A640-418C-A5D5-507B175F7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22CAAD-468D-4AE0-8C74-FA9915E5C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21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D8F4D4-8676-4400-84DA-BBDDDCD64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7307E1-DC3C-431D-938E-2B292C666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804D37-47DC-4D18-B333-E65FD25D9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27D435-4250-4764-8AA1-1123E51D3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5BA67A-709F-42EB-8AD2-35200C5A4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64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E2FE5-39C9-4C56-B642-F7B68EF37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65FD3D-D770-4D67-9D59-AC5FA45A7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144779B-F06E-4566-8E14-E5213E62D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9B45B4-A452-48E1-B5B5-D86AC5A9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65D76E-BA7A-4C38-BD29-C07A739F5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5DEC82-538F-4A96-A42A-D76489A35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44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D77E3A-9F5C-4BBD-B5AA-72B007FD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C0E449-37EE-4080-B1F9-56341D89A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EA3F77-6CF1-4753-91A9-9B40A57EB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0D905E-59D4-4CC7-A7ED-1D403CF67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98EE5CE-C16E-4A11-BD64-A8B1431B5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525F058-264A-47B6-BD26-3090A4F7D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DCB1747-D914-4378-95CC-523D654F6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87007E-AD69-4128-B480-B625F423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14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9579-255E-46F8-8E0B-57AC63BA8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38E33E5-8B94-4EB5-A3D6-A5AC03CD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E5B6D6-A9D3-4F44-9251-D521B8B3E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E15A6C1-1914-4E1C-925D-654CAD084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0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A369465-45E5-4955-98C2-6845DFE1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92E044-20F6-48C3-842B-80A883512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235ED1-4A9D-4110-B557-202599900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04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406140-4D4C-42CC-B3D4-E2D686356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495762-3C50-4C9B-8E01-29E23CF49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F30FF0-B30E-4036-A497-CD306B923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05195F-8B4C-4AFB-9C46-D94431B5D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163D18-DE0B-468D-A1A6-F4067977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5C07BF-B656-4921-8746-45258421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311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828A9C-F21A-4A8D-A434-21B633206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EA21EED-A7BA-4184-AFBE-49CD6A51E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9C250E-E86A-49DA-872E-A05655309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ED3CC9-BA77-4DE5-8401-4DF6D1B2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D854CE-27A3-497E-A27F-32870EAA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8CEE02-62B8-4FA6-B93A-223B343A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17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C6B6B6-71A1-4660-8822-CAD68230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2968206-98A0-413B-96FE-DD3C96FAA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785A8E-3425-42BD-8F3B-6B84E885E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5FEA44-55F8-40D9-A87F-6371FD6F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4115D4-958E-43F7-9ED3-499FEBE3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18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EE07335-A2DE-4DBA-A686-A36FE5882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6F756C-9666-4AA6-91E7-1791C9991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F0DD32-7EC6-4F0A-9B7D-791E98E16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4F1315-44A6-45DD-9543-F271A9733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5802CE-6A50-4632-B8D5-249355FCE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595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47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C2F0531-1FFD-403C-A837-23321F1B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6C631C-A348-4DCF-8E84-B4321BFDB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D371B9-92B4-4A34-8561-444168A1C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509AF-0711-4F59-BF1F-055C9DE494D4}" type="datetimeFigureOut">
              <a:rPr lang="zh-CN" altLang="en-US" smtClean="0"/>
              <a:t>2020/12/14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E9B4A7-AF9C-47A5-A91B-7F22C0F21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869E7A-3E5F-402C-8AA1-99E1F0C64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8FEF0-225E-4FB7-A2BD-B880E62D8A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78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16" userDrawn="1">
          <p15:clr>
            <a:srgbClr val="F26B43"/>
          </p15:clr>
        </p15:guide>
        <p15:guide id="4" pos="7256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28" userDrawn="1">
          <p15:clr>
            <a:srgbClr val="F26B43"/>
          </p15:clr>
        </p15:guide>
        <p15:guide id="8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-net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0F9A9E4-CEF0-464E-8341-599AE793E1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6" b="11073"/>
          <a:stretch/>
        </p:blipFill>
        <p:spPr>
          <a:xfrm>
            <a:off x="0" y="-1"/>
            <a:ext cx="12192000" cy="6963205"/>
          </a:xfrm>
          <a:prstGeom prst="rect">
            <a:avLst/>
          </a:prstGeom>
        </p:spPr>
      </p:pic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5B747232-A397-48FE-BCA5-965770B21784}"/>
              </a:ext>
            </a:extLst>
          </p:cNvPr>
          <p:cNvSpPr/>
          <p:nvPr/>
        </p:nvSpPr>
        <p:spPr>
          <a:xfrm>
            <a:off x="0" y="0"/>
            <a:ext cx="12192000" cy="3879505"/>
          </a:xfrm>
          <a:custGeom>
            <a:avLst/>
            <a:gdLst>
              <a:gd name="connsiteX0" fmla="*/ 0 w 12192000"/>
              <a:gd name="connsiteY0" fmla="*/ 0 h 3820891"/>
              <a:gd name="connsiteX1" fmla="*/ 12192000 w 12192000"/>
              <a:gd name="connsiteY1" fmla="*/ 0 h 3820891"/>
              <a:gd name="connsiteX2" fmla="*/ 12192000 w 12192000"/>
              <a:gd name="connsiteY2" fmla="*/ 2822842 h 3820891"/>
              <a:gd name="connsiteX3" fmla="*/ 11920340 w 12192000"/>
              <a:gd name="connsiteY3" fmla="*/ 2925857 h 3820891"/>
              <a:gd name="connsiteX4" fmla="*/ 6096000 w 12192000"/>
              <a:gd name="connsiteY4" fmla="*/ 3820891 h 3820891"/>
              <a:gd name="connsiteX5" fmla="*/ 271660 w 12192000"/>
              <a:gd name="connsiteY5" fmla="*/ 2925857 h 3820891"/>
              <a:gd name="connsiteX6" fmla="*/ 0 w 12192000"/>
              <a:gd name="connsiteY6" fmla="*/ 2822842 h 382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820891">
                <a:moveTo>
                  <a:pt x="0" y="0"/>
                </a:moveTo>
                <a:lnTo>
                  <a:pt x="12192000" y="0"/>
                </a:lnTo>
                <a:lnTo>
                  <a:pt x="12192000" y="2822842"/>
                </a:lnTo>
                <a:lnTo>
                  <a:pt x="11920340" y="2925857"/>
                </a:lnTo>
                <a:cubicBezTo>
                  <a:pt x="10382026" y="3481957"/>
                  <a:pt x="8338529" y="3820891"/>
                  <a:pt x="6096000" y="3820891"/>
                </a:cubicBezTo>
                <a:cubicBezTo>
                  <a:pt x="3853472" y="3820891"/>
                  <a:pt x="1809974" y="3481957"/>
                  <a:pt x="271660" y="2925857"/>
                </a:cubicBezTo>
                <a:lnTo>
                  <a:pt x="0" y="2822842"/>
                </a:lnTo>
                <a:close/>
              </a:path>
            </a:pathLst>
          </a:custGeom>
          <a:solidFill>
            <a:srgbClr val="8B0012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F791077-97FD-4433-9EE2-2814067E554C}"/>
              </a:ext>
            </a:extLst>
          </p:cNvPr>
          <p:cNvGrpSpPr/>
          <p:nvPr/>
        </p:nvGrpSpPr>
        <p:grpSpPr>
          <a:xfrm>
            <a:off x="2978439" y="1435895"/>
            <a:ext cx="5490441" cy="1452279"/>
            <a:chOff x="3194339" y="1410495"/>
            <a:chExt cx="5490441" cy="143033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4CA5F77-98AA-4916-AEE0-B07116B2D4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268"/>
            <a:stretch/>
          </p:blipFill>
          <p:spPr>
            <a:xfrm>
              <a:off x="3194339" y="1410495"/>
              <a:ext cx="3015401" cy="1430337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1D8464C5-C4EB-4648-9245-E11344473C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66"/>
            <a:stretch/>
          </p:blipFill>
          <p:spPr>
            <a:xfrm>
              <a:off x="5669379" y="1421717"/>
              <a:ext cx="3015401" cy="1357091"/>
            </a:xfrm>
            <a:prstGeom prst="rect">
              <a:avLst/>
            </a:prstGeom>
          </p:spPr>
        </p:pic>
      </p:grp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3D6943E6-C98F-4188-B4E2-8E23104B416B}"/>
              </a:ext>
            </a:extLst>
          </p:cNvPr>
          <p:cNvSpPr/>
          <p:nvPr/>
        </p:nvSpPr>
        <p:spPr>
          <a:xfrm>
            <a:off x="0" y="-1"/>
            <a:ext cx="12192000" cy="6963205"/>
          </a:xfrm>
          <a:custGeom>
            <a:avLst/>
            <a:gdLst>
              <a:gd name="connsiteX0" fmla="*/ 0 w 12192000"/>
              <a:gd name="connsiteY0" fmla="*/ 2822843 h 6858001"/>
              <a:gd name="connsiteX1" fmla="*/ 271660 w 12192000"/>
              <a:gd name="connsiteY1" fmla="*/ 2925858 h 6858001"/>
              <a:gd name="connsiteX2" fmla="*/ 6096000 w 12192000"/>
              <a:gd name="connsiteY2" fmla="*/ 3820892 h 6858001"/>
              <a:gd name="connsiteX3" fmla="*/ 11920340 w 12192000"/>
              <a:gd name="connsiteY3" fmla="*/ 2925858 h 6858001"/>
              <a:gd name="connsiteX4" fmla="*/ 12192000 w 12192000"/>
              <a:gd name="connsiteY4" fmla="*/ 2822843 h 6858001"/>
              <a:gd name="connsiteX5" fmla="*/ 12192000 w 12192000"/>
              <a:gd name="connsiteY5" fmla="*/ 6858001 h 6858001"/>
              <a:gd name="connsiteX6" fmla="*/ 0 w 12192000"/>
              <a:gd name="connsiteY6" fmla="*/ 6858001 h 6858001"/>
              <a:gd name="connsiteX7" fmla="*/ 0 w 12192000"/>
              <a:gd name="connsiteY7" fmla="*/ 0 h 6858001"/>
              <a:gd name="connsiteX8" fmla="*/ 12192000 w 12192000"/>
              <a:gd name="connsiteY8" fmla="*/ 0 h 6858001"/>
              <a:gd name="connsiteX9" fmla="*/ 12192000 w 12192000"/>
              <a:gd name="connsiteY9" fmla="*/ 1 h 6858001"/>
              <a:gd name="connsiteX10" fmla="*/ 0 w 12192000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1">
                <a:moveTo>
                  <a:pt x="0" y="2822843"/>
                </a:moveTo>
                <a:lnTo>
                  <a:pt x="271660" y="2925858"/>
                </a:lnTo>
                <a:cubicBezTo>
                  <a:pt x="1809974" y="3481958"/>
                  <a:pt x="3853472" y="3820892"/>
                  <a:pt x="6096000" y="3820892"/>
                </a:cubicBezTo>
                <a:cubicBezTo>
                  <a:pt x="8338529" y="3820892"/>
                  <a:pt x="10382026" y="3481958"/>
                  <a:pt x="11920340" y="2925858"/>
                </a:cubicBezTo>
                <a:lnTo>
                  <a:pt x="12192000" y="2822843"/>
                </a:lnTo>
                <a:lnTo>
                  <a:pt x="12192000" y="6858001"/>
                </a:lnTo>
                <a:lnTo>
                  <a:pt x="0" y="68580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0" y="1"/>
                </a:lnTo>
                <a:close/>
              </a:path>
            </a:pathLst>
          </a:cu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81CE044-B55B-4643-8677-E861D959D61A}"/>
              </a:ext>
            </a:extLst>
          </p:cNvPr>
          <p:cNvSpPr txBox="1"/>
          <p:nvPr/>
        </p:nvSpPr>
        <p:spPr>
          <a:xfrm>
            <a:off x="2252800" y="4267192"/>
            <a:ext cx="768639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cs typeface="+mn-ea"/>
                <a:sym typeface="+mn-lt"/>
              </a:rPr>
              <a:t>《</a:t>
            </a:r>
            <a:r>
              <a:rPr lang="zh-CN" altLang="en-US" sz="3600" b="1" dirty="0">
                <a:cs typeface="+mn-ea"/>
                <a:sym typeface="+mn-lt"/>
              </a:rPr>
              <a:t>机器学习</a:t>
            </a:r>
            <a:r>
              <a:rPr lang="en-US" altLang="zh-CN" sz="3600" b="1" dirty="0">
                <a:cs typeface="+mn-ea"/>
                <a:sym typeface="+mn-lt"/>
              </a:rPr>
              <a:t>》</a:t>
            </a:r>
            <a:r>
              <a:rPr lang="zh-CN" altLang="en-US" sz="3600" b="1" dirty="0">
                <a:cs typeface="+mn-ea"/>
                <a:sym typeface="+mn-lt"/>
              </a:rPr>
              <a:t>课程报告</a:t>
            </a:r>
            <a:endParaRPr lang="en-US" altLang="zh-CN" sz="3600" b="1" dirty="0"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cs typeface="+mn-ea"/>
                <a:sym typeface="+mn-lt"/>
              </a:rPr>
              <a:t>基于卷积神经网络的黑白照片着色</a:t>
            </a:r>
            <a:endParaRPr lang="en-US" altLang="zh-CN" sz="3600" b="1" dirty="0">
              <a:cs typeface="+mn-ea"/>
              <a:sym typeface="+mn-lt"/>
            </a:endParaRPr>
          </a:p>
          <a:p>
            <a:pPr algn="ctr"/>
            <a:endParaRPr lang="en-US" altLang="zh-CN" sz="2000" b="1" dirty="0">
              <a:cs typeface="+mn-ea"/>
              <a:sym typeface="+mn-lt"/>
            </a:endParaRPr>
          </a:p>
          <a:p>
            <a:pPr algn="ctr"/>
            <a:r>
              <a:rPr lang="zh-CN" altLang="en-US" sz="2000" dirty="0">
                <a:cs typeface="+mn-ea"/>
                <a:sym typeface="+mn-lt"/>
              </a:rPr>
              <a:t>王奕沣 元培学院</a:t>
            </a:r>
            <a:endParaRPr lang="en-US" altLang="zh-CN" sz="2000" dirty="0">
              <a:cs typeface="+mn-ea"/>
              <a:sym typeface="+mn-lt"/>
            </a:endParaRPr>
          </a:p>
          <a:p>
            <a:pPr algn="ctr"/>
            <a:r>
              <a:rPr lang="en-US" altLang="zh-CN" sz="2000" dirty="0">
                <a:cs typeface="+mn-ea"/>
                <a:sym typeface="+mn-lt"/>
              </a:rPr>
              <a:t>1800017709</a:t>
            </a:r>
          </a:p>
          <a:p>
            <a:pPr algn="ctr"/>
            <a:r>
              <a:rPr lang="en-US" altLang="zh-CN" sz="2000" dirty="0">
                <a:cs typeface="+mn-ea"/>
                <a:sym typeface="+mn-lt"/>
              </a:rPr>
              <a:t>2020/12/14</a:t>
            </a:r>
            <a:endParaRPr lang="zh-CN" altLang="en-US" sz="2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4325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目录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C70BE3-020A-4B9A-B9FB-BCC4BF398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60465"/>
            <a:ext cx="10693400" cy="5016498"/>
          </a:xfrm>
        </p:spPr>
        <p:txBody>
          <a:bodyPr/>
          <a:lstStyle/>
          <a:p>
            <a:endParaRPr lang="en-US" altLang="zh-CN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r>
              <a:rPr lang="zh-CN" altLang="en-US" sz="2800" b="1" dirty="0">
                <a:solidFill>
                  <a:srgbClr val="9A0000"/>
                </a:solidFill>
                <a:cs typeface="+mn-ea"/>
                <a:sym typeface="+mn-lt"/>
              </a:rPr>
              <a:t>卷积神经网络（</a:t>
            </a:r>
            <a:r>
              <a:rPr lang="en-US" altLang="zh-CN" sz="2800" b="1" dirty="0">
                <a:solidFill>
                  <a:srgbClr val="9A0000"/>
                </a:solidFill>
                <a:cs typeface="+mn-ea"/>
                <a:sym typeface="+mn-lt"/>
              </a:rPr>
              <a:t>CNN</a:t>
            </a:r>
            <a:r>
              <a:rPr lang="zh-CN" altLang="en-US" sz="2800" b="1" dirty="0">
                <a:solidFill>
                  <a:srgbClr val="9A0000"/>
                </a:solidFill>
                <a:cs typeface="+mn-ea"/>
                <a:sym typeface="+mn-lt"/>
              </a:rPr>
              <a:t>）</a:t>
            </a:r>
            <a:endParaRPr lang="en-US" altLang="zh-CN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r>
              <a:rPr lang="zh-CN" altLang="en-US" sz="2800" b="1" dirty="0">
                <a:solidFill>
                  <a:srgbClr val="9A0000"/>
                </a:solidFill>
                <a:cs typeface="+mn-ea"/>
                <a:sym typeface="+mn-lt"/>
              </a:rPr>
              <a:t>背景介绍</a:t>
            </a:r>
            <a:endParaRPr lang="en-US" altLang="zh-CN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r>
              <a:rPr lang="zh-CN" altLang="en-US" sz="2800" b="1" dirty="0">
                <a:solidFill>
                  <a:srgbClr val="9A0000"/>
                </a:solidFill>
                <a:cs typeface="+mn-ea"/>
                <a:sym typeface="+mn-lt"/>
              </a:rPr>
              <a:t>数据集</a:t>
            </a:r>
            <a:endParaRPr lang="en-US" altLang="zh-CN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r>
              <a:rPr lang="zh-CN" altLang="en-US" sz="2800" b="1" dirty="0">
                <a:solidFill>
                  <a:srgbClr val="9A0000"/>
                </a:solidFill>
                <a:cs typeface="+mn-ea"/>
                <a:sym typeface="+mn-lt"/>
              </a:rPr>
              <a:t>模型训练</a:t>
            </a:r>
            <a:endParaRPr lang="en-US" altLang="zh-CN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r>
              <a:rPr lang="zh-CN" altLang="en-US" sz="2800" b="1" dirty="0">
                <a:solidFill>
                  <a:srgbClr val="9A0000"/>
                </a:solidFill>
                <a:cs typeface="+mn-ea"/>
                <a:sym typeface="+mn-lt"/>
              </a:rPr>
              <a:t>结果</a:t>
            </a:r>
            <a:endParaRPr lang="en-US" altLang="zh-CN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r>
              <a:rPr lang="zh-CN" altLang="en-US" b="1" dirty="0">
                <a:solidFill>
                  <a:srgbClr val="9A0000"/>
                </a:solidFill>
                <a:cs typeface="+mn-ea"/>
                <a:sym typeface="+mn-lt"/>
              </a:rPr>
              <a:t>参考文献</a:t>
            </a:r>
            <a:endParaRPr lang="zh-CN" altLang="en-US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endParaRPr lang="zh-CN" altLang="en-US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endParaRPr lang="zh-CN" altLang="en-US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endParaRPr lang="zh-CN" altLang="en-US" sz="2800" b="1" dirty="0">
              <a:solidFill>
                <a:srgbClr val="9A0000"/>
              </a:solidFill>
              <a:cs typeface="+mn-ea"/>
              <a:sym typeface="+mn-lt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896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卷积神经网络（</a:t>
            </a:r>
            <a:r>
              <a:rPr lang="en-US" altLang="zh-CN" sz="3600" b="1" dirty="0">
                <a:solidFill>
                  <a:srgbClr val="9A0000"/>
                </a:solidFill>
                <a:cs typeface="+mn-ea"/>
                <a:sym typeface="+mn-lt"/>
              </a:rPr>
              <a:t>CNN</a:t>
            </a:r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）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>
                <a:cs typeface="+mn-ea"/>
                <a:sym typeface="+mn-lt"/>
              </a:rPr>
              <a:t>人对图像的分层认知：</a:t>
            </a:r>
            <a:endParaRPr lang="en-US" altLang="zh-CN" dirty="0">
              <a:cs typeface="+mn-ea"/>
              <a:sym typeface="+mn-lt"/>
            </a:endParaRPr>
          </a:p>
          <a:p>
            <a:pPr marL="0" indent="0">
              <a:buNone/>
            </a:pPr>
            <a:r>
              <a:rPr lang="zh-CN" altLang="en-US" dirty="0">
                <a:cs typeface="+mn-ea"/>
                <a:sym typeface="+mn-lt"/>
              </a:rPr>
              <a:t>颜色、亮度→局部细节特征→更复杂的结构→物体的概念</a:t>
            </a:r>
            <a:endParaRPr lang="en-US" altLang="zh-CN" dirty="0">
              <a:cs typeface="+mn-ea"/>
              <a:sym typeface="+mn-lt"/>
            </a:endParaRPr>
          </a:p>
          <a:p>
            <a:pPr marL="0" indent="0">
              <a:buNone/>
            </a:pPr>
            <a:endParaRPr lang="en-US" altLang="zh-CN" dirty="0"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可以视作对这种机制的简单模仿。</a:t>
            </a:r>
            <a:endParaRPr lang="en-US" altLang="zh-CN" dirty="0">
              <a:cs typeface="+mn-ea"/>
              <a:sym typeface="+mn-lt"/>
            </a:endParaRPr>
          </a:p>
          <a:p>
            <a:pPr marL="0" indent="0">
              <a:buNone/>
            </a:pP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6146" name="Picture 2" descr="CNN入门讲解：如何理解卷积神经网络的结构（Structure）？">
            <a:extLst>
              <a:ext uri="{FF2B5EF4-FFF2-40B4-BE49-F238E27FC236}">
                <a16:creationId xmlns:a16="http://schemas.microsoft.com/office/drawing/2014/main" id="{D334A56E-7D7A-428A-A969-F5EB3A0B1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3181350"/>
            <a:ext cx="73342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041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卷积神经网络（</a:t>
            </a:r>
            <a:r>
              <a:rPr lang="en-US" altLang="zh-CN" sz="3600" b="1" dirty="0">
                <a:solidFill>
                  <a:srgbClr val="9A0000"/>
                </a:solidFill>
                <a:cs typeface="+mn-ea"/>
                <a:sym typeface="+mn-lt"/>
              </a:rPr>
              <a:t>CNN</a:t>
            </a:r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）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>
                <a:cs typeface="+mn-ea"/>
                <a:sym typeface="+mn-lt"/>
              </a:rPr>
              <a:t>典型的</a:t>
            </a:r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由卷积层、池化层、全连接层构成。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卷积层：</a:t>
            </a:r>
            <a:r>
              <a:rPr lang="zh-CN" altLang="en-US" b="0" i="0" dirty="0">
                <a:solidFill>
                  <a:srgbClr val="333333"/>
                </a:solidFill>
                <a:effectLst/>
                <a:cs typeface="+mn-ea"/>
                <a:sym typeface="+mn-lt"/>
              </a:rPr>
              <a:t>每层卷积层由若干卷积核组成，每个卷积核的参数都是通过反向传播算法优化得到的。卷积运算的目的是提取输入的不同特征，第一层卷积层可能只能提取一些低级的特征如边缘、线条和角等层级，更多层的网络能从低级特征中迭代提取更复杂的特征。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FAB0E39-ECC8-4C3F-B1FB-F6D1408F81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/>
          <a:stretch/>
        </p:blipFill>
        <p:spPr>
          <a:xfrm>
            <a:off x="3186484" y="3329608"/>
            <a:ext cx="5566512" cy="341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49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卷积神经网络（</a:t>
            </a:r>
            <a:r>
              <a:rPr lang="en-US" altLang="zh-CN" sz="3600" b="1" dirty="0">
                <a:solidFill>
                  <a:srgbClr val="9A0000"/>
                </a:solidFill>
                <a:cs typeface="+mn-ea"/>
                <a:sym typeface="+mn-lt"/>
              </a:rPr>
              <a:t>CNN</a:t>
            </a:r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）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>
                <a:cs typeface="+mn-ea"/>
                <a:sym typeface="+mn-lt"/>
              </a:rPr>
              <a:t>典型的</a:t>
            </a:r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由卷积层、池化层、全连接层构成。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池化层：</a:t>
            </a:r>
            <a:r>
              <a:rPr lang="zh-CN" altLang="en-US" b="0" i="0" dirty="0">
                <a:solidFill>
                  <a:srgbClr val="333333"/>
                </a:solidFill>
                <a:effectLst/>
                <a:cs typeface="+mn-ea"/>
                <a:sym typeface="+mn-lt"/>
              </a:rPr>
              <a:t>在卷积层之后会得到维度很大的特征，将特征切成几个区域，得到新的、维度较小的特征。常用的算法有：</a:t>
            </a:r>
            <a:endParaRPr lang="en-US" altLang="zh-CN" b="0" i="0" dirty="0">
              <a:solidFill>
                <a:srgbClr val="333333"/>
              </a:solidFill>
              <a:effectLst/>
              <a:cs typeface="+mn-ea"/>
              <a:sym typeface="+mn-lt"/>
            </a:endParaRPr>
          </a:p>
          <a:p>
            <a:endParaRPr lang="en-US" altLang="zh-CN" b="0" i="0" dirty="0">
              <a:solidFill>
                <a:srgbClr val="333333"/>
              </a:solidFill>
              <a:effectLst/>
              <a:cs typeface="+mn-ea"/>
              <a:sym typeface="+mn-lt"/>
            </a:endParaRPr>
          </a:p>
          <a:p>
            <a:pPr marL="0" indent="0">
              <a:buNone/>
            </a:pPr>
            <a:endParaRPr lang="zh-CN" altLang="en-US" dirty="0">
              <a:cs typeface="+mn-ea"/>
              <a:sym typeface="+mn-lt"/>
            </a:endParaRPr>
          </a:p>
        </p:txBody>
      </p:sp>
      <p:graphicFrame>
        <p:nvGraphicFramePr>
          <p:cNvPr id="2" name="表格 5">
            <a:extLst>
              <a:ext uri="{FF2B5EF4-FFF2-40B4-BE49-F238E27FC236}">
                <a16:creationId xmlns:a16="http://schemas.microsoft.com/office/drawing/2014/main" id="{19489A4E-D4EE-47C9-87CF-706119708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513740"/>
              </p:ext>
            </p:extLst>
          </p:nvPr>
        </p:nvGraphicFramePr>
        <p:xfrm>
          <a:off x="983975" y="2452315"/>
          <a:ext cx="1053492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4925">
                  <a:extLst>
                    <a:ext uri="{9D8B030D-6E8A-4147-A177-3AD203B41FA5}">
                      <a16:colId xmlns:a16="http://schemas.microsoft.com/office/drawing/2014/main" val="2962815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最大池化：取</a:t>
                      </a:r>
                      <a:r>
                        <a:rPr lang="en-US" altLang="zh-CN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个点的最大值，这是最常用的池化方法。</a:t>
                      </a:r>
                      <a:endParaRPr lang="zh-CN" altLang="en-US" sz="20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06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均值池化：取</a:t>
                      </a:r>
                      <a:r>
                        <a:rPr lang="en-US" altLang="zh-CN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个点的均值。</a:t>
                      </a:r>
                      <a:endParaRPr lang="zh-CN" altLang="en-US" sz="20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06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高斯池化：借鉴高斯模糊的方法。</a:t>
                      </a:r>
                      <a:endParaRPr lang="zh-CN" altLang="en-US" sz="20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52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可训练池化：训练函数 </a:t>
                      </a:r>
                      <a:r>
                        <a:rPr lang="en-US" altLang="zh-CN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f </a:t>
                      </a:r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，接受</a:t>
                      </a:r>
                      <a:r>
                        <a:rPr lang="en-US" altLang="zh-CN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个点为输入，输出</a:t>
                      </a:r>
                      <a:r>
                        <a:rPr lang="en-US" altLang="zh-CN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r>
                        <a:rPr lang="zh-CN" altLang="en-US" sz="2000" b="0" i="0" dirty="0">
                          <a:solidFill>
                            <a:srgbClr val="4D4D4D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个点。</a:t>
                      </a:r>
                      <a:endParaRPr lang="zh-CN" altLang="en-US" sz="20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519111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D9971D26-B127-486D-B54D-27DFB1723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033" y="3945010"/>
            <a:ext cx="4997707" cy="232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04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卷积神经网络（</a:t>
            </a:r>
            <a:r>
              <a:rPr lang="en-US" altLang="zh-CN" sz="3600" b="1" dirty="0">
                <a:solidFill>
                  <a:srgbClr val="9A0000"/>
                </a:solidFill>
                <a:cs typeface="+mn-ea"/>
                <a:sym typeface="+mn-lt"/>
              </a:rPr>
              <a:t>CNN</a:t>
            </a:r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）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>
                <a:cs typeface="+mn-ea"/>
                <a:sym typeface="+mn-lt"/>
              </a:rPr>
              <a:t>典型的</a:t>
            </a:r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由卷积层、池化层、全连接层构成。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全连接层：</a:t>
            </a:r>
            <a:r>
              <a:rPr lang="zh-CN" altLang="en-US" b="0" i="0" dirty="0">
                <a:solidFill>
                  <a:srgbClr val="333333"/>
                </a:solidFill>
                <a:effectLst/>
                <a:cs typeface="+mn-ea"/>
                <a:sym typeface="+mn-lt"/>
              </a:rPr>
              <a:t>把所有局部特征结合变成全局特征，用来计算最后每一类的得分，最终给出分类结果。实际上这一层和普通的神经网络没有区别，并和最终的输出层相连。</a:t>
            </a:r>
            <a:endParaRPr lang="en-US" altLang="zh-CN" b="0" i="0" dirty="0">
              <a:solidFill>
                <a:srgbClr val="333333"/>
              </a:solidFill>
              <a:effectLst/>
              <a:cs typeface="+mn-ea"/>
              <a:sym typeface="+mn-lt"/>
            </a:endParaRPr>
          </a:p>
          <a:p>
            <a:pPr marL="0" indent="0">
              <a:buNone/>
            </a:pP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DB67B03-6CA8-4053-A490-9CF2B6C55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225" y="2971800"/>
            <a:ext cx="52768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0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背景介绍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>
                <a:cs typeface="+mn-ea"/>
                <a:sym typeface="+mn-lt"/>
              </a:rPr>
              <a:t>黑白照片彩色化：丢失的信息→具体场景→机器学习</a:t>
            </a:r>
            <a:endParaRPr lang="en-US" altLang="zh-CN" dirty="0">
              <a:cs typeface="+mn-ea"/>
              <a:sym typeface="+mn-lt"/>
            </a:endParaRPr>
          </a:p>
          <a:p>
            <a:pPr marL="0" indent="0">
              <a:buNone/>
            </a:pPr>
            <a:r>
              <a:rPr lang="zh-CN" altLang="en-US" dirty="0">
                <a:cs typeface="+mn-ea"/>
                <a:sym typeface="+mn-lt"/>
              </a:rPr>
              <a:t>目标是产生可信的图像。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B6CCACC-07CF-4103-9F52-1ABF69D1D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0" y="2021915"/>
            <a:ext cx="10093739" cy="425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4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背景介绍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5362713" cy="50466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作者使用了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Lab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色彩空间模式，该色彩空间（英语：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Lab color space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）是颜色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-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对立空间，维度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表示亮度，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a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和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b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对立维度的颜色（红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-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绿和蓝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-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黄）。</a:t>
            </a:r>
            <a:endParaRPr lang="en-US" altLang="zh-CN" b="0" i="0" dirty="0">
              <a:solidFill>
                <a:srgbClr val="4D4D4D"/>
              </a:solidFill>
              <a:effectLst/>
              <a:cs typeface="+mn-ea"/>
              <a:sym typeface="+mn-lt"/>
            </a:endParaRPr>
          </a:p>
          <a:p>
            <a:pPr marL="0" indent="0" algn="l">
              <a:buNone/>
            </a:pPr>
            <a:endParaRPr lang="en-US" altLang="zh-CN" b="0" i="0" dirty="0">
              <a:solidFill>
                <a:srgbClr val="4D4D4D"/>
              </a:solidFill>
              <a:effectLst/>
              <a:cs typeface="+mn-ea"/>
              <a:sym typeface="+mn-lt"/>
            </a:endParaRPr>
          </a:p>
          <a:p>
            <a:pPr marL="0" indent="0" algn="l">
              <a:buNone/>
            </a:pP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Lab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色彩空间设计的初衷是接近人类视觉。它的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分量密切匹配人类对亮度的感知，因此可以调整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a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和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b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分量的输出色阶来做精确的颜色平衡，或使用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分量来调整亮度对比。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628E33F-CFBB-462E-AD75-4F9C2D723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704" y="1216018"/>
            <a:ext cx="5006009" cy="483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35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背景介绍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5770217" cy="50466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使用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Lab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颜色空间的一个很有利的原因是，它能使光强值保持分离。</a:t>
            </a:r>
            <a:endParaRPr lang="en-US" altLang="zh-CN" b="0" i="0" dirty="0">
              <a:solidFill>
                <a:srgbClr val="4D4D4D"/>
              </a:solidFill>
              <a:effectLst/>
              <a:cs typeface="+mn-ea"/>
              <a:sym typeface="+mn-lt"/>
            </a:endParaRPr>
          </a:p>
          <a:p>
            <a:pPr marL="0" indent="0" algn="l">
              <a:buNone/>
            </a:pP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原始黑白图片可以被当作</a:t>
            </a:r>
            <a:r>
              <a:rPr lang="en-US" altLang="zh-CN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L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通道，于是模型在预测时就不必学习如何保持光强（</a:t>
            </a:r>
            <a:r>
              <a:rPr lang="zh-CN" altLang="en-US" b="0" i="0" u="sng" dirty="0">
                <a:solidFill>
                  <a:srgbClr val="4D4D4D"/>
                </a:solidFill>
                <a:effectLst/>
                <a:cs typeface="+mn-ea"/>
                <a:sym typeface="+mn-lt"/>
              </a:rPr>
              <a:t>使用</a:t>
            </a:r>
            <a:r>
              <a:rPr lang="en-US" altLang="zh-CN" b="0" i="0" u="sng" dirty="0">
                <a:solidFill>
                  <a:srgbClr val="4D4D4D"/>
                </a:solidFill>
                <a:effectLst/>
                <a:cs typeface="+mn-ea"/>
                <a:sym typeface="+mn-lt"/>
              </a:rPr>
              <a:t>RGB</a:t>
            </a:r>
            <a:r>
              <a:rPr lang="zh-CN" altLang="en-US" b="0" i="0" u="sng" dirty="0">
                <a:solidFill>
                  <a:srgbClr val="4D4D4D"/>
                </a:solidFill>
                <a:effectLst/>
                <a:cs typeface="+mn-ea"/>
                <a:sym typeface="+mn-lt"/>
              </a:rPr>
              <a:t>则必须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）。</a:t>
            </a:r>
            <a:endParaRPr lang="en-US" altLang="zh-CN" b="0" i="0" dirty="0">
              <a:solidFill>
                <a:srgbClr val="4D4D4D"/>
              </a:solidFill>
              <a:effectLst/>
              <a:cs typeface="+mn-ea"/>
              <a:sym typeface="+mn-lt"/>
            </a:endParaRPr>
          </a:p>
          <a:p>
            <a:pPr marL="0" indent="0" algn="l">
              <a:buNone/>
            </a:pP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这样，模型只需学习怎样将图像彩色化，输出</a:t>
            </a:r>
            <a:r>
              <a:rPr lang="en-US" altLang="zh-CN" dirty="0">
                <a:solidFill>
                  <a:srgbClr val="4D4D4D"/>
                </a:solidFill>
                <a:cs typeface="+mn-ea"/>
                <a:sym typeface="+mn-lt"/>
              </a:rPr>
              <a:t>ab</a:t>
            </a: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通道值即可。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F17A10D-1FDE-42A4-998D-8B9448367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449" y="1675031"/>
            <a:ext cx="5680114" cy="385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45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背景介绍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zh-CN" altLang="en-US" b="0" i="0" dirty="0">
                <a:solidFill>
                  <a:srgbClr val="4D4D4D"/>
                </a:solidFill>
                <a:effectLst/>
                <a:cs typeface="+mn-ea"/>
                <a:sym typeface="+mn-lt"/>
              </a:rPr>
              <a:t>先前的工作：</a:t>
            </a:r>
            <a:r>
              <a:rPr lang="zh-CN" altLang="en-US" b="0" i="0" u="sng" dirty="0">
                <a:solidFill>
                  <a:srgbClr val="4D4D4D"/>
                </a:solidFill>
                <a:effectLst/>
                <a:cs typeface="+mn-ea"/>
                <a:sym typeface="+mn-lt"/>
              </a:rPr>
              <a:t>颜色不饱和</a:t>
            </a:r>
            <a:endParaRPr lang="en-US" altLang="zh-CN" u="sng" dirty="0">
              <a:solidFill>
                <a:srgbClr val="4D4D4D"/>
              </a:solidFill>
              <a:cs typeface="+mn-ea"/>
              <a:sym typeface="+mn-lt"/>
            </a:endParaRPr>
          </a:p>
          <a:p>
            <a:pPr marL="0" indent="0" algn="l">
              <a:buNone/>
            </a:pPr>
            <a:endParaRPr lang="zh-CN" altLang="en-US" b="0" i="0" dirty="0">
              <a:solidFill>
                <a:srgbClr val="4D4D4D"/>
              </a:solidFill>
              <a:effectLst/>
              <a:cs typeface="+mn-ea"/>
              <a:sym typeface="+mn-lt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EE4AFB4-2822-4915-B0EA-8C947C658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48" y="1675031"/>
            <a:ext cx="4905513" cy="213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AB7F93F-D9A2-4F18-8DD0-4F8E9AF42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816" y="1635698"/>
            <a:ext cx="5446111" cy="2209497"/>
          </a:xfrm>
          <a:prstGeom prst="rect">
            <a:avLst/>
          </a:prstGeom>
        </p:spPr>
      </p:pic>
      <p:sp>
        <p:nvSpPr>
          <p:cNvPr id="9" name="内容占位符 7">
            <a:extLst>
              <a:ext uri="{FF2B5EF4-FFF2-40B4-BE49-F238E27FC236}">
                <a16:creationId xmlns:a16="http://schemas.microsoft.com/office/drawing/2014/main" id="{D2314E72-4091-4508-92BD-A7EAB7CD4A2E}"/>
              </a:ext>
            </a:extLst>
          </p:cNvPr>
          <p:cNvSpPr txBox="1">
            <a:spLocks/>
          </p:cNvSpPr>
          <p:nvPr/>
        </p:nvSpPr>
        <p:spPr>
          <a:xfrm>
            <a:off x="660400" y="3952301"/>
            <a:ext cx="10858500" cy="5046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4D4D4D"/>
                </a:solidFill>
                <a:cs typeface="+mn-ea"/>
                <a:sym typeface="+mn-lt"/>
              </a:rPr>
              <a:t>可能的解释：</a:t>
            </a:r>
            <a:endParaRPr lang="en-US" altLang="zh-CN" sz="2400" dirty="0">
              <a:solidFill>
                <a:srgbClr val="4D4D4D"/>
              </a:solidFill>
              <a:cs typeface="+mn-ea"/>
              <a:sym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4D4D4D"/>
                </a:solidFill>
                <a:cs typeface="+mn-ea"/>
                <a:sym typeface="+mn-lt"/>
              </a:rPr>
              <a:t>先前的工作使用常见基于欧几里得距离的损失函数，然而，这种损失函数对着色问题固有的模糊性和多模态性并不稳健。如果一个对象可以采取一组不同的</a:t>
            </a:r>
            <a:r>
              <a:rPr lang="en-US" altLang="zh-CN" sz="2400" dirty="0">
                <a:solidFill>
                  <a:srgbClr val="4D4D4D"/>
                </a:solidFill>
                <a:cs typeface="+mn-ea"/>
                <a:sym typeface="+mn-lt"/>
              </a:rPr>
              <a:t>ab</a:t>
            </a:r>
            <a:r>
              <a:rPr lang="zh-CN" altLang="en-US" sz="2400" dirty="0">
                <a:solidFill>
                  <a:srgbClr val="4D4D4D"/>
                </a:solidFill>
                <a:cs typeface="+mn-ea"/>
                <a:sym typeface="+mn-lt"/>
              </a:rPr>
              <a:t>值，那么欧氏损失函数的最优解将具有某些“平均值”特性。在颜色预测中，这种平均效应有利于灰度、去饱和的结果。此外，如果可信的着色集是非凸的，那么解实际上将不在集内，从而得到不合理的结果。</a:t>
            </a:r>
          </a:p>
        </p:txBody>
      </p:sp>
    </p:spTree>
    <p:extLst>
      <p:ext uri="{BB962C8B-B14F-4D97-AF65-F5344CB8AC3E}">
        <p14:creationId xmlns:p14="http://schemas.microsoft.com/office/powerpoint/2010/main" val="434487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数据集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6118087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cs typeface="+mn-ea"/>
                <a:sym typeface="+mn-lt"/>
                <a:hlinkClick r:id="rId3"/>
              </a:rPr>
              <a:t>ImageNet</a:t>
            </a:r>
            <a:r>
              <a:rPr lang="zh-CN" altLang="en-US" dirty="0">
                <a:cs typeface="+mn-ea"/>
                <a:sym typeface="+mn-lt"/>
              </a:rPr>
              <a:t>：一个用于视觉对象识别软件研究的大型可视化数据库。</a:t>
            </a:r>
            <a:endParaRPr lang="en-US" altLang="zh-CN" dirty="0">
              <a:cs typeface="+mn-ea"/>
              <a:sym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FF27E9F-2958-4214-B9C4-94792F62C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33" y="1130303"/>
            <a:ext cx="4690967" cy="64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84CFC64-82AB-49EC-A2E5-166A5DED1347}"/>
              </a:ext>
            </a:extLst>
          </p:cNvPr>
          <p:cNvSpPr txBox="1"/>
          <p:nvPr/>
        </p:nvSpPr>
        <p:spPr>
          <a:xfrm>
            <a:off x="673101" y="2355574"/>
            <a:ext cx="10845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cs typeface="+mn-ea"/>
                <a:sym typeface="+mn-lt"/>
              </a:rPr>
              <a:t>在大多数人工智能研究都集中在模型和算法上的时候，</a:t>
            </a:r>
            <a:r>
              <a:rPr lang="en-US" altLang="zh-CN" sz="2800" dirty="0">
                <a:cs typeface="+mn-ea"/>
                <a:sym typeface="+mn-lt"/>
              </a:rPr>
              <a:t>Princeton</a:t>
            </a:r>
            <a:r>
              <a:rPr lang="zh-CN" altLang="en-US" sz="2800" dirty="0">
                <a:cs typeface="+mn-ea"/>
                <a:sym typeface="+mn-lt"/>
              </a:rPr>
              <a:t>大学的李飞飞希望扩大和改进可用于训练人工智能算法的数据，他从</a:t>
            </a:r>
            <a:r>
              <a:rPr lang="en-US" altLang="zh-CN" sz="2800" dirty="0">
                <a:cs typeface="+mn-ea"/>
                <a:sym typeface="+mn-lt"/>
              </a:rPr>
              <a:t>WordNet</a:t>
            </a:r>
            <a:r>
              <a:rPr lang="zh-CN" altLang="en-US" sz="2800" dirty="0">
                <a:cs typeface="+mn-ea"/>
                <a:sym typeface="+mn-lt"/>
              </a:rPr>
              <a:t>的单词数据库开始构建</a:t>
            </a:r>
            <a:r>
              <a:rPr lang="en-US" altLang="zh-CN" sz="2800" dirty="0">
                <a:cs typeface="+mn-ea"/>
                <a:sym typeface="+mn-lt"/>
              </a:rPr>
              <a:t>ImageNet</a:t>
            </a:r>
            <a:r>
              <a:rPr lang="zh-CN" altLang="en-US" sz="2800" dirty="0">
                <a:cs typeface="+mn-ea"/>
                <a:sym typeface="+mn-lt"/>
              </a:rPr>
              <a:t>，并使用了它的许多特征。</a:t>
            </a:r>
          </a:p>
          <a:p>
            <a:r>
              <a:rPr lang="zh-CN" altLang="en-US" sz="2800" dirty="0">
                <a:cs typeface="+mn-ea"/>
                <a:sym typeface="+mn-lt"/>
              </a:rPr>
              <a:t>李飞飞教授的团队在佛罗里达州举行的</a:t>
            </a:r>
            <a:r>
              <a:rPr lang="en-US" altLang="zh-CN" sz="2800" dirty="0">
                <a:cs typeface="+mn-ea"/>
                <a:sym typeface="+mn-lt"/>
              </a:rPr>
              <a:t>2009</a:t>
            </a:r>
            <a:r>
              <a:rPr lang="zh-CN" altLang="en-US" sz="2800" dirty="0">
                <a:cs typeface="+mn-ea"/>
                <a:sym typeface="+mn-lt"/>
              </a:rPr>
              <a:t>年计算机视觉和模式识别</a:t>
            </a:r>
            <a:r>
              <a:rPr lang="en-US" altLang="zh-CN" sz="2800" dirty="0">
                <a:cs typeface="+mn-ea"/>
                <a:sym typeface="+mn-lt"/>
              </a:rPr>
              <a:t>(CVPR)</a:t>
            </a:r>
            <a:r>
              <a:rPr lang="zh-CN" altLang="en-US" sz="2800" dirty="0">
                <a:cs typeface="+mn-ea"/>
                <a:sym typeface="+mn-lt"/>
              </a:rPr>
              <a:t>会议上首次以海报的形式展示了他们的数据库。</a:t>
            </a:r>
            <a:endParaRPr lang="en-US" altLang="zh-CN" sz="2800" dirty="0">
              <a:cs typeface="+mn-ea"/>
              <a:sym typeface="+mn-lt"/>
            </a:endParaRPr>
          </a:p>
          <a:p>
            <a:endParaRPr lang="en-US" altLang="zh-CN" sz="2800" dirty="0">
              <a:cs typeface="+mn-ea"/>
              <a:sym typeface="+mn-lt"/>
            </a:endParaRPr>
          </a:p>
          <a:p>
            <a:r>
              <a:rPr lang="zh-CN" altLang="en-US" sz="2800" dirty="0">
                <a:cs typeface="+mn-ea"/>
                <a:sym typeface="+mn-lt"/>
              </a:rPr>
              <a:t>在</a:t>
            </a:r>
            <a:r>
              <a:rPr lang="en-US" altLang="zh-CN" sz="2800" dirty="0">
                <a:cs typeface="+mn-ea"/>
                <a:sym typeface="+mn-lt"/>
              </a:rPr>
              <a:t>ImageNet</a:t>
            </a:r>
            <a:r>
              <a:rPr lang="zh-CN" altLang="en-US" sz="2800" dirty="0">
                <a:cs typeface="+mn-ea"/>
                <a:sym typeface="+mn-lt"/>
              </a:rPr>
              <a:t>训练集中的</a:t>
            </a:r>
            <a:r>
              <a:rPr lang="en-US" altLang="zh-CN" sz="2800" dirty="0">
                <a:cs typeface="+mn-ea"/>
                <a:sym typeface="+mn-lt"/>
              </a:rPr>
              <a:t>1.3×10</a:t>
            </a:r>
            <a:r>
              <a:rPr lang="en-US" altLang="zh-CN" sz="2800" baseline="30000" dirty="0">
                <a:cs typeface="+mn-ea"/>
                <a:sym typeface="+mn-lt"/>
              </a:rPr>
              <a:t>6</a:t>
            </a:r>
            <a:r>
              <a:rPr lang="zh-CN" altLang="en-US" sz="2800" dirty="0">
                <a:cs typeface="+mn-ea"/>
                <a:sym typeface="+mn-lt"/>
              </a:rPr>
              <a:t>张图像上训练神经网络，在</a:t>
            </a:r>
            <a:r>
              <a:rPr lang="en-US" altLang="zh-CN" sz="2800" dirty="0">
                <a:cs typeface="+mn-ea"/>
                <a:sym typeface="+mn-lt"/>
              </a:rPr>
              <a:t>ImageNet</a:t>
            </a:r>
            <a:r>
              <a:rPr lang="zh-CN" altLang="en-US" sz="2800" dirty="0">
                <a:cs typeface="+mn-ea"/>
                <a:sym typeface="+mn-lt"/>
              </a:rPr>
              <a:t>验证集中的</a:t>
            </a:r>
            <a:r>
              <a:rPr lang="en-US" altLang="zh-CN" sz="2800" dirty="0">
                <a:cs typeface="+mn-ea"/>
                <a:sym typeface="+mn-lt"/>
              </a:rPr>
              <a:t>1</a:t>
            </a:r>
            <a:r>
              <a:rPr lang="zh-CN" altLang="en-US" sz="2800" dirty="0">
                <a:cs typeface="+mn-ea"/>
                <a:sym typeface="+mn-lt"/>
              </a:rPr>
              <a:t>万张图像上进行验证，并在验证集中单独的</a:t>
            </a:r>
            <a:r>
              <a:rPr lang="en-US" altLang="zh-CN" sz="2800" dirty="0">
                <a:cs typeface="+mn-ea"/>
                <a:sym typeface="+mn-lt"/>
              </a:rPr>
              <a:t>1</a:t>
            </a:r>
            <a:r>
              <a:rPr lang="zh-CN" altLang="en-US" sz="2800" dirty="0">
                <a:cs typeface="+mn-ea"/>
                <a:sym typeface="+mn-lt"/>
              </a:rPr>
              <a:t>万张图像上进行测试。</a:t>
            </a:r>
            <a:endParaRPr lang="en-US" altLang="zh-CN" sz="2800" dirty="0">
              <a:cs typeface="+mn-ea"/>
              <a:sym typeface="+mn-lt"/>
            </a:endParaRPr>
          </a:p>
          <a:p>
            <a:endParaRPr lang="zh-CN" altLang="en-US" sz="2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2109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模型训练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将着色视作多分类问题。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将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通道划分成</a:t>
                </a:r>
                <a:r>
                  <a:rPr lang="en-US" altLang="zh-CN" dirty="0">
                    <a:cs typeface="+mn-ea"/>
                    <a:sym typeface="+mn-lt"/>
                  </a:rPr>
                  <a:t>10×10</a:t>
                </a:r>
                <a:r>
                  <a:rPr lang="zh-CN" altLang="en-US" dirty="0">
                    <a:cs typeface="+mn-ea"/>
                    <a:sym typeface="+mn-lt"/>
                  </a:rPr>
                  <a:t>的格点，并选取</a:t>
                </a:r>
                <a:r>
                  <a:rPr lang="en-US" altLang="zh-CN" dirty="0">
                    <a:cs typeface="+mn-ea"/>
                    <a:sym typeface="+mn-lt"/>
                  </a:rPr>
                  <a:t>313</a:t>
                </a:r>
                <a:r>
                  <a:rPr lang="zh-CN" altLang="en-US" dirty="0">
                    <a:cs typeface="+mn-ea"/>
                    <a:sym typeface="+mn-lt"/>
                  </a:rPr>
                  <a:t>个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对作为类的数量。对给定的输入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𝐗</m:t>
                    </m:r>
                    <m:r>
                      <a:rPr lang="zh-CN" altLang="en-US" b="0" i="1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，</m:t>
                    </m:r>
                    <m:r>
                      <a:rPr lang="zh-CN" altLang="en-US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通过算法给出</m:t>
                    </m:r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从原图像到各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对概率分布的一个映射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b="1" i="0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𝐙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𝒢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dPr>
                      <m:e>
                        <m:r>
                          <a:rPr lang="en-US" altLang="zh-CN" b="1" i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𝐗</m:t>
                        </m:r>
                      </m:e>
                    </m:d>
                    <m:r>
                      <a:rPr lang="zh-CN" altLang="en-US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，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其中</m:t>
                    </m:r>
                    <m:acc>
                      <m:accPr>
                        <m:chr m:val="̂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b="1" i="0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𝐙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∈</m:t>
                    </m:r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𝐻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×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𝑊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×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𝑄</m:t>
                        </m:r>
                      </m:sup>
                    </m:sSup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𝐻</m:t>
                    </m:r>
                    <m:r>
                      <a:rPr lang="zh-CN" altLang="en-US" i="0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和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𝑊</m:t>
                    </m:r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是图像的长宽，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𝑄</m:t>
                    </m:r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是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对的数量。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使用的损失函数是标准的交叉熵：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L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𝑐𝑙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accPr>
                            <m:e>
                              <m:r>
                                <a:rPr lang="en-US" altLang="zh-CN" b="1" i="0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𝐙</m:t>
                              </m:r>
                            </m:e>
                          </m:acc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,</m:t>
                          </m:r>
                          <m:r>
                            <a:rPr lang="en-US" altLang="zh-CN" b="1" i="0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𝐙</m:t>
                          </m:r>
                        </m:e>
                      </m:d>
                      <m:r>
                        <a:rPr lang="en-US" altLang="zh-CN" b="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b="0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h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,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𝑤</m:t>
                          </m:r>
                        </m:sub>
                        <m:sup/>
                        <m:e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𝑣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bPr>
                            <m:e>
                              <m:r>
                                <a:rPr lang="en-US" altLang="zh-CN" b="1" i="0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𝐙</m:t>
                              </m:r>
                            </m:e>
                            <m:sub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h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,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)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b="0" i="1" dirty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𝑞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altLang="zh-CN" b="1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0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𝐙</m:t>
                                  </m:r>
                                </m:e>
                                <m:sub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h</m:t>
                                  </m:r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,</m:t>
                                  </m:r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𝑤</m:t>
                                  </m:r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,</m:t>
                                  </m:r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𝑞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b="0" i="0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b="0" i="1" dirty="0" smtClean="0">
                                          <a:latin typeface="Cambria Math" panose="02040503050406030204" pitchFamily="18" charset="0"/>
                                          <a:cs typeface="+mn-ea"/>
                                          <a:sym typeface="+mn-lt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b="0" i="1" dirty="0" smtClean="0">
                                              <a:latin typeface="Cambria Math" panose="02040503050406030204" pitchFamily="18" charset="0"/>
                                              <a:cs typeface="+mn-ea"/>
                                              <a:sym typeface="+mn-lt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b="1" i="0" dirty="0" smtClean="0">
                                              <a:latin typeface="Cambria Math" panose="02040503050406030204" pitchFamily="18" charset="0"/>
                                              <a:cs typeface="+mn-ea"/>
                                              <a:sym typeface="+mn-lt"/>
                                            </a:rPr>
                                            <m:t>𝐙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b="0" i="1" dirty="0" smtClean="0">
                                          <a:latin typeface="Cambria Math" panose="02040503050406030204" pitchFamily="18" charset="0"/>
                                          <a:cs typeface="+mn-ea"/>
                                          <a:sym typeface="+mn-lt"/>
                                        </a:rPr>
                                        <m:t>h</m:t>
                                      </m:r>
                                      <m:r>
                                        <a:rPr lang="en-US" altLang="zh-CN" b="0" i="1" dirty="0" smtClean="0">
                                          <a:latin typeface="Cambria Math" panose="02040503050406030204" pitchFamily="18" charset="0"/>
                                          <a:cs typeface="+mn-ea"/>
                                          <a:sym typeface="+mn-lt"/>
                                        </a:rPr>
                                        <m:t>,</m:t>
                                      </m:r>
                                      <m:r>
                                        <a:rPr lang="en-US" altLang="zh-CN" b="0" i="1" dirty="0" smtClean="0">
                                          <a:latin typeface="Cambria Math" panose="02040503050406030204" pitchFamily="18" charset="0"/>
                                          <a:cs typeface="+mn-ea"/>
                                          <a:sym typeface="+mn-lt"/>
                                        </a:rPr>
                                        <m:t>𝑤</m:t>
                                      </m:r>
                                      <m:r>
                                        <a:rPr lang="en-US" altLang="zh-CN" b="0" i="1" dirty="0" smtClean="0">
                                          <a:latin typeface="Cambria Math" panose="02040503050406030204" pitchFamily="18" charset="0"/>
                                          <a:cs typeface="+mn-ea"/>
                                          <a:sym typeface="+mn-lt"/>
                                        </a:rPr>
                                        <m:t>,</m:t>
                                      </m:r>
                                      <m:r>
                                        <a:rPr lang="en-US" altLang="zh-CN" b="0" i="1" dirty="0" smtClean="0">
                                          <a:latin typeface="Cambria Math" panose="02040503050406030204" pitchFamily="18" charset="0"/>
                                          <a:cs typeface="+mn-ea"/>
                                          <a:sym typeface="+mn-lt"/>
                                        </a:rPr>
                                        <m:t>𝑞</m:t>
                                      </m:r>
                                    </m:sub>
                                  </m:sSub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其中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𝑣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(⋅)</m:t>
                    </m:r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是加权项，可以根据颜色的稀有性进行加权。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zh-CN" altLang="en-US" dirty="0"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  <a:blipFill>
                <a:blip r:embed="rId3"/>
                <a:stretch>
                  <a:fillRect l="-1122" t="-2174" r="-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921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模型训练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自然图像中的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值往往较低：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于是加权的因子应当与相应颜色所最接近的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对相关：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𝑣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bPr>
                            <m:e>
                              <m:r>
                                <a:rPr lang="en-US" altLang="zh-CN" b="1" i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𝐙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h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bPr>
                        <m:e>
                          <m:r>
                            <a:rPr lang="en-US" altLang="zh-CN" b="1" i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𝐰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∗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altLang="zh-CN" b="1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𝑞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代表“最接近”之意。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  <a:p>
                <a:pPr marL="0" indent="0" algn="ctr">
                  <a:buNone/>
                </a:pPr>
                <a:endParaRPr lang="zh-CN" altLang="en-US" dirty="0"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  <a:blipFill>
                <a:blip r:embed="rId3"/>
                <a:stretch>
                  <a:fillRect l="-1122" t="-2174" b="-24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F8798025-073E-4A5D-8F0B-A1E0E345D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212" y="1130302"/>
            <a:ext cx="3118010" cy="34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模型训练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𝐰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ea"/>
                          <a:sym typeface="+mn-lt"/>
                        </a:rPr>
                        <m:t>∝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1−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𝜆</m:t>
                                  </m:r>
                                </m:e>
                              </m:d>
                              <m:acc>
                                <m:accPr>
                                  <m:chr m:val="̃"/>
                                  <m:ctrlPr>
                                    <a:rPr lang="en-US" altLang="zh-CN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𝐩</m:t>
                                  </m:r>
                                </m:e>
                              </m:acc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𝜆</m:t>
                                  </m:r>
                                </m:num>
                                <m:den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𝑄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ea"/>
                              <a:sym typeface="+mn-lt"/>
                            </a:rPr>
                            <m:t>−1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ea"/>
                          <a:sym typeface="+mn-lt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dPr>
                        <m:e>
                          <m:r>
                            <a:rPr lang="en-US" altLang="zh-CN" b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𝐰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ea"/>
                              <a:sym typeface="+mn-lt"/>
                            </a:rPr>
                            <m:t>𝑞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𝐩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𝑞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bPr>
                            <m:e>
                              <m:r>
                                <a:rPr lang="en-US" altLang="zh-CN" b="1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𝐰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altLang="zh-CN" b="1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𝑝</m:t>
                        </m:r>
                      </m:e>
                    </m:acc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由真实图像采样并平滑化得到，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∈[0,1]</m:t>
                    </m:r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为加权系数。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发现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效果较好。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最终定义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ℋ</m:t>
                    </m:r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，将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b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𝐙</m:t>
                        </m:r>
                      </m:e>
                    </m:acc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映射到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空间的颜色值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accPr>
                      <m:e>
                        <m:r>
                          <a:rPr lang="en-US" altLang="zh-CN" b="1" i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𝐘</m:t>
                        </m:r>
                      </m:e>
                    </m:acc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，以避免</a:t>
                </a:r>
                <a:r>
                  <a:rPr lang="en-US" altLang="zh-CN" dirty="0">
                    <a:cs typeface="+mn-ea"/>
                    <a:sym typeface="+mn-lt"/>
                  </a:rPr>
                  <a:t>ab</a:t>
                </a:r>
                <a:r>
                  <a:rPr lang="zh-CN" altLang="en-US" dirty="0">
                    <a:cs typeface="+mn-ea"/>
                    <a:sym typeface="+mn-lt"/>
                  </a:rPr>
                  <a:t>过度分立化带来的粗糙性：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ℋ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bPr>
                            <m:e>
                              <m:r>
                                <a:rPr lang="en-US" altLang="zh-CN" b="1" i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𝐙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h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𝑇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𝐙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h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,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,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𝑓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dPr>
                        <m:e>
                          <m:r>
                            <a:rPr lang="en-US" altLang="zh-CN" b="1" i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𝐳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exp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⁡(</m:t>
                          </m:r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log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⁡(</m:t>
                          </m:r>
                          <m:r>
                            <a:rPr lang="en-US" altLang="zh-CN" b="1" i="0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𝐳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)/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𝑇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naryPr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𝑞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exp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⁡(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log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⁡(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0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𝐳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+mn-ea"/>
                                      <a:sym typeface="+mn-lt"/>
                                    </a:rPr>
                                    <m:t>𝑞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)/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𝑇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altLang="zh-CN" b="0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这样的构造来源于所谓的“模拟退火算法” 。</a:t>
                </a:r>
                <a:endParaRPr lang="en-US" altLang="zh-CN" dirty="0"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  <a:blipFill>
                <a:blip r:embed="rId3"/>
                <a:stretch>
                  <a:fillRect l="-10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4671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模型训练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dirty="0">
                    <a:cs typeface="+mn-ea"/>
                    <a:sym typeface="+mn-lt"/>
                  </a:rPr>
                  <a:t>这样做的目的是利用整个输出向量，而非单纯保留概率最大者，发现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=0.38</m:t>
                    </m:r>
                  </m:oMath>
                </a14:m>
                <a:r>
                  <a:rPr lang="zh-CN" altLang="en-US" dirty="0">
                    <a:cs typeface="+mn-ea"/>
                    <a:sym typeface="+mn-lt"/>
                  </a:rPr>
                  <a:t>效果较好：</a:t>
                </a:r>
                <a:endParaRPr lang="en-US" altLang="zh-CN" dirty="0">
                  <a:cs typeface="+mn-ea"/>
                  <a:sym typeface="+mn-lt"/>
                </a:endParaRPr>
              </a:p>
              <a:p>
                <a:pPr marL="0" indent="0">
                  <a:buNone/>
                </a:pPr>
                <a:endParaRPr lang="en-US" altLang="zh-CN" dirty="0"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8" name="内容占位符 7">
                <a:extLst>
                  <a:ext uri="{FF2B5EF4-FFF2-40B4-BE49-F238E27FC236}">
                    <a16:creationId xmlns:a16="http://schemas.microsoft.com/office/drawing/2014/main" id="{14AEA4F5-4C79-497F-A1DC-8E83F0D0EA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0400" y="1130303"/>
                <a:ext cx="10858500" cy="5046660"/>
              </a:xfrm>
              <a:blipFill>
                <a:blip r:embed="rId3"/>
                <a:stretch>
                  <a:fillRect l="-1122" t="-2053" r="-10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C6F5AC14-EF1B-4C7C-BD7A-C9FD3AD69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39" y="1897261"/>
            <a:ext cx="11054521" cy="426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395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结果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实验结果图片与先前的结果相比饱和度较高，且在大多数情况下与现实相差无几。但也要注意有时与真实环境会有偏差，但语义（</a:t>
            </a:r>
            <a:r>
              <a:rPr lang="en-US" altLang="zh-CN" dirty="0"/>
              <a:t>semantically correct</a:t>
            </a:r>
            <a:r>
              <a:rPr lang="zh-CN" altLang="en-US" dirty="0"/>
              <a:t>）上仍是正确的（模型能为目标赋予正确的颜色）。</a:t>
            </a:r>
            <a:endParaRPr lang="en-US" altLang="zh-CN" dirty="0">
              <a:cs typeface="+mn-ea"/>
              <a:sym typeface="+mn-lt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4E3E4C-794F-40B3-A925-B8AC57B9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2872615"/>
            <a:ext cx="10813019" cy="295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070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结果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实验结果图片与先前的结果相比饱和度较高，且在大多数情况下与现实相差无几。但也要注意有时与真实环境会有偏差，但语义（</a:t>
            </a:r>
            <a:r>
              <a:rPr lang="en-US" altLang="zh-CN" dirty="0"/>
              <a:t>semantically correct</a:t>
            </a:r>
            <a:r>
              <a:rPr lang="zh-CN" altLang="en-US" dirty="0"/>
              <a:t>）上仍是正确的（模型能为目标赋予正确的颜色）。</a:t>
            </a:r>
            <a:endParaRPr lang="en-US" altLang="zh-CN" dirty="0">
              <a:cs typeface="+mn-ea"/>
              <a:sym typeface="+mn-lt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4E3E4C-794F-40B3-A925-B8AC57B9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2872615"/>
            <a:ext cx="10813019" cy="295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804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结果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dirty="0">
              <a:cs typeface="+mn-ea"/>
              <a:sym typeface="+mn-lt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208D2F2-7B29-44AE-A66A-114A214ED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65"/>
          <a:stretch/>
        </p:blipFill>
        <p:spPr bwMode="auto">
          <a:xfrm>
            <a:off x="2103782" y="1195250"/>
            <a:ext cx="7984435" cy="545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684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结果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dirty="0">
              <a:cs typeface="+mn-ea"/>
              <a:sym typeface="+mn-lt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81F9102-9237-4734-B689-86689D1EB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2061477" y="1160463"/>
            <a:ext cx="7959381" cy="538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198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结果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4AEA4F5-4C79-497F-A1DC-8E83F0D0E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3"/>
            <a:ext cx="10858500" cy="5046660"/>
          </a:xfrm>
        </p:spPr>
        <p:txBody>
          <a:bodyPr>
            <a:normAutofit/>
          </a:bodyPr>
          <a:lstStyle/>
          <a:p>
            <a:r>
              <a:rPr lang="zh-CN" altLang="en-US" dirty="0">
                <a:cs typeface="+mn-ea"/>
                <a:sym typeface="+mn-lt"/>
              </a:rPr>
              <a:t>考虑到黑白照片的特性，即代表亮度信息，由此考虑选择</a:t>
            </a:r>
            <a:r>
              <a:rPr lang="en-US" altLang="zh-CN" dirty="0">
                <a:cs typeface="+mn-ea"/>
                <a:sym typeface="+mn-lt"/>
              </a:rPr>
              <a:t>Lab</a:t>
            </a:r>
            <a:r>
              <a:rPr lang="zh-CN" altLang="en-US" dirty="0">
                <a:cs typeface="+mn-ea"/>
                <a:sym typeface="+mn-lt"/>
              </a:rPr>
              <a:t>色彩空间进行训练与测试；</a:t>
            </a:r>
            <a:endParaRPr lang="en-US" altLang="zh-CN" dirty="0">
              <a:cs typeface="+mn-ea"/>
              <a:sym typeface="+mn-lt"/>
            </a:endParaRPr>
          </a:p>
          <a:p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的优点是可以充分提取图片的特征，从而在颜色预测上存在一定的优势；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使用</a:t>
            </a:r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算法，并适当选择损失函数，可以产生和真实照片几乎无法区分的结果；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将着色转换为基于</a:t>
            </a:r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的多分类问题，可以充分利用</a:t>
            </a:r>
            <a:r>
              <a:rPr lang="en-US" altLang="zh-CN" dirty="0">
                <a:cs typeface="+mn-ea"/>
                <a:sym typeface="+mn-lt"/>
              </a:rPr>
              <a:t>CNN</a:t>
            </a:r>
            <a:r>
              <a:rPr lang="zh-CN" altLang="en-US" dirty="0">
                <a:cs typeface="+mn-ea"/>
                <a:sym typeface="+mn-lt"/>
              </a:rPr>
              <a:t>的优点，最终再使用模拟退火算法减轻</a:t>
            </a:r>
            <a:r>
              <a:rPr lang="en-US" altLang="zh-CN" dirty="0">
                <a:cs typeface="+mn-ea"/>
                <a:sym typeface="+mn-lt"/>
              </a:rPr>
              <a:t>ab</a:t>
            </a:r>
            <a:r>
              <a:rPr lang="zh-CN" altLang="en-US">
                <a:cs typeface="+mn-ea"/>
                <a:sym typeface="+mn-lt"/>
              </a:rPr>
              <a:t>值的分立化；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类似的思想可能可以进一步用于图片的分类和检测；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缺点：对动物照片（主要测试的是猫）效果较差，可能是因为训练集中缺少相应的照片所致。</a:t>
            </a:r>
            <a:endParaRPr lang="en-US" altLang="zh-CN" dirty="0">
              <a:cs typeface="+mn-ea"/>
              <a:sym typeface="+mn-lt"/>
            </a:endParaRPr>
          </a:p>
          <a:p>
            <a:endParaRPr lang="en-US" altLang="zh-CN" dirty="0">
              <a:cs typeface="+mn-ea"/>
              <a:sym typeface="+mn-lt"/>
            </a:endParaRPr>
          </a:p>
          <a:p>
            <a:endParaRPr lang="en-US" altLang="zh-CN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9376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FDDD90-CBFE-4DA7-845D-CE8D657A5AC5}"/>
              </a:ext>
            </a:extLst>
          </p:cNvPr>
          <p:cNvSpPr txBox="1"/>
          <p:nvPr/>
        </p:nvSpPr>
        <p:spPr>
          <a:xfrm>
            <a:off x="660400" y="382369"/>
            <a:ext cx="830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A0000"/>
                </a:solidFill>
                <a:cs typeface="+mn-ea"/>
                <a:sym typeface="+mn-lt"/>
              </a:rPr>
              <a:t>参考文献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F9A5C188-4C3C-5745-B83A-49286B3F16EB}"/>
              </a:ext>
            </a:extLst>
          </p:cNvPr>
          <p:cNvCxnSpPr/>
          <p:nvPr/>
        </p:nvCxnSpPr>
        <p:spPr>
          <a:xfrm>
            <a:off x="660400" y="1028700"/>
            <a:ext cx="667226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FD5E9945-70C3-4319-AB57-C840CF66D4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342324"/>
              </p:ext>
            </p:extLst>
          </p:nvPr>
        </p:nvGraphicFramePr>
        <p:xfrm>
          <a:off x="660400" y="1239216"/>
          <a:ext cx="10515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157">
                  <a:extLst>
                    <a:ext uri="{9D8B030D-6E8A-4147-A177-3AD203B41FA5}">
                      <a16:colId xmlns:a16="http://schemas.microsoft.com/office/drawing/2014/main" val="970604576"/>
                    </a:ext>
                  </a:extLst>
                </a:gridCol>
                <a:gridCol w="9942443">
                  <a:extLst>
                    <a:ext uri="{9D8B030D-6E8A-4147-A177-3AD203B41FA5}">
                      <a16:colId xmlns:a16="http://schemas.microsoft.com/office/drawing/2014/main" val="180101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2800" b="0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Zhang R, Isola P, </a:t>
                      </a:r>
                      <a:r>
                        <a:rPr lang="en-US" altLang="zh-CN" sz="2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Efros</a:t>
                      </a:r>
                      <a:r>
                        <a:rPr lang="en-US" altLang="zh-CN" sz="2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altLang="zh-CN" sz="2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altLang="zh-CN" sz="2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Colorful image colorization[C]//European conference on computer vision. Springer, Cham, 2016: 649-666.</a:t>
                      </a:r>
                      <a:endParaRPr lang="zh-CN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6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800" b="0" dirty="0">
                          <a:solidFill>
                            <a:schemeClr val="tx1"/>
                          </a:solidFill>
                        </a:rPr>
                        <a:t>[2]</a:t>
                      </a:r>
                      <a:endParaRPr lang="zh-CN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 J, Dong W, </a:t>
                      </a:r>
                      <a:r>
                        <a:rPr lang="en-US" altLang="zh-CN" sz="2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Socher</a:t>
                      </a:r>
                      <a:r>
                        <a:rPr lang="en-US" altLang="zh-CN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R, et al. </a:t>
                      </a:r>
                      <a:r>
                        <a:rPr lang="en-US" altLang="zh-CN" sz="2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Imagenet</a:t>
                      </a:r>
                      <a:r>
                        <a:rPr lang="en-US" altLang="zh-CN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A large-scale hierarchical image database[C]//2009 IEEE conference on computer vision and pattern recognition. IEEE, 2009: 248-255.</a:t>
                      </a:r>
                      <a:endParaRPr lang="zh-CN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062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341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0F9A9E4-CEF0-464E-8341-599AE793E1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6" b="11073"/>
          <a:stretch/>
        </p:blipFill>
        <p:spPr>
          <a:xfrm>
            <a:off x="0" y="-1"/>
            <a:ext cx="12192000" cy="6963205"/>
          </a:xfrm>
          <a:prstGeom prst="rect">
            <a:avLst/>
          </a:prstGeom>
        </p:spPr>
      </p:pic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5B747232-A397-48FE-BCA5-965770B21784}"/>
              </a:ext>
            </a:extLst>
          </p:cNvPr>
          <p:cNvSpPr/>
          <p:nvPr/>
        </p:nvSpPr>
        <p:spPr>
          <a:xfrm>
            <a:off x="0" y="0"/>
            <a:ext cx="12192000" cy="3879505"/>
          </a:xfrm>
          <a:custGeom>
            <a:avLst/>
            <a:gdLst>
              <a:gd name="connsiteX0" fmla="*/ 0 w 12192000"/>
              <a:gd name="connsiteY0" fmla="*/ 0 h 3820891"/>
              <a:gd name="connsiteX1" fmla="*/ 12192000 w 12192000"/>
              <a:gd name="connsiteY1" fmla="*/ 0 h 3820891"/>
              <a:gd name="connsiteX2" fmla="*/ 12192000 w 12192000"/>
              <a:gd name="connsiteY2" fmla="*/ 2822842 h 3820891"/>
              <a:gd name="connsiteX3" fmla="*/ 11920340 w 12192000"/>
              <a:gd name="connsiteY3" fmla="*/ 2925857 h 3820891"/>
              <a:gd name="connsiteX4" fmla="*/ 6096000 w 12192000"/>
              <a:gd name="connsiteY4" fmla="*/ 3820891 h 3820891"/>
              <a:gd name="connsiteX5" fmla="*/ 271660 w 12192000"/>
              <a:gd name="connsiteY5" fmla="*/ 2925857 h 3820891"/>
              <a:gd name="connsiteX6" fmla="*/ 0 w 12192000"/>
              <a:gd name="connsiteY6" fmla="*/ 2822842 h 382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820891">
                <a:moveTo>
                  <a:pt x="0" y="0"/>
                </a:moveTo>
                <a:lnTo>
                  <a:pt x="12192000" y="0"/>
                </a:lnTo>
                <a:lnTo>
                  <a:pt x="12192000" y="2822842"/>
                </a:lnTo>
                <a:lnTo>
                  <a:pt x="11920340" y="2925857"/>
                </a:lnTo>
                <a:cubicBezTo>
                  <a:pt x="10382026" y="3481957"/>
                  <a:pt x="8338529" y="3820891"/>
                  <a:pt x="6096000" y="3820891"/>
                </a:cubicBezTo>
                <a:cubicBezTo>
                  <a:pt x="3853472" y="3820891"/>
                  <a:pt x="1809974" y="3481957"/>
                  <a:pt x="271660" y="2925857"/>
                </a:cubicBezTo>
                <a:lnTo>
                  <a:pt x="0" y="2822842"/>
                </a:lnTo>
                <a:close/>
              </a:path>
            </a:pathLst>
          </a:custGeom>
          <a:solidFill>
            <a:srgbClr val="8B0012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F791077-97FD-4433-9EE2-2814067E554C}"/>
              </a:ext>
            </a:extLst>
          </p:cNvPr>
          <p:cNvGrpSpPr/>
          <p:nvPr/>
        </p:nvGrpSpPr>
        <p:grpSpPr>
          <a:xfrm>
            <a:off x="4439491" y="666775"/>
            <a:ext cx="2736561" cy="723849"/>
            <a:chOff x="3194339" y="1410495"/>
            <a:chExt cx="5490441" cy="143033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4CA5F77-98AA-4916-AEE0-B07116B2D4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268"/>
            <a:stretch/>
          </p:blipFill>
          <p:spPr>
            <a:xfrm>
              <a:off x="3194339" y="1410495"/>
              <a:ext cx="3015401" cy="1430337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1D8464C5-C4EB-4648-9245-E11344473C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66"/>
            <a:stretch/>
          </p:blipFill>
          <p:spPr>
            <a:xfrm>
              <a:off x="5669379" y="1421717"/>
              <a:ext cx="3015401" cy="1357091"/>
            </a:xfrm>
            <a:prstGeom prst="rect">
              <a:avLst/>
            </a:prstGeom>
          </p:spPr>
        </p:pic>
      </p:grp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3D6943E6-C98F-4188-B4E2-8E23104B416B}"/>
              </a:ext>
            </a:extLst>
          </p:cNvPr>
          <p:cNvSpPr/>
          <p:nvPr/>
        </p:nvSpPr>
        <p:spPr>
          <a:xfrm>
            <a:off x="0" y="-1"/>
            <a:ext cx="12192000" cy="6963205"/>
          </a:xfrm>
          <a:custGeom>
            <a:avLst/>
            <a:gdLst>
              <a:gd name="connsiteX0" fmla="*/ 0 w 12192000"/>
              <a:gd name="connsiteY0" fmla="*/ 2822843 h 6858001"/>
              <a:gd name="connsiteX1" fmla="*/ 271660 w 12192000"/>
              <a:gd name="connsiteY1" fmla="*/ 2925858 h 6858001"/>
              <a:gd name="connsiteX2" fmla="*/ 6096000 w 12192000"/>
              <a:gd name="connsiteY2" fmla="*/ 3820892 h 6858001"/>
              <a:gd name="connsiteX3" fmla="*/ 11920340 w 12192000"/>
              <a:gd name="connsiteY3" fmla="*/ 2925858 h 6858001"/>
              <a:gd name="connsiteX4" fmla="*/ 12192000 w 12192000"/>
              <a:gd name="connsiteY4" fmla="*/ 2822843 h 6858001"/>
              <a:gd name="connsiteX5" fmla="*/ 12192000 w 12192000"/>
              <a:gd name="connsiteY5" fmla="*/ 6858001 h 6858001"/>
              <a:gd name="connsiteX6" fmla="*/ 0 w 12192000"/>
              <a:gd name="connsiteY6" fmla="*/ 6858001 h 6858001"/>
              <a:gd name="connsiteX7" fmla="*/ 0 w 12192000"/>
              <a:gd name="connsiteY7" fmla="*/ 0 h 6858001"/>
              <a:gd name="connsiteX8" fmla="*/ 12192000 w 12192000"/>
              <a:gd name="connsiteY8" fmla="*/ 0 h 6858001"/>
              <a:gd name="connsiteX9" fmla="*/ 12192000 w 12192000"/>
              <a:gd name="connsiteY9" fmla="*/ 1 h 6858001"/>
              <a:gd name="connsiteX10" fmla="*/ 0 w 12192000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1">
                <a:moveTo>
                  <a:pt x="0" y="2822843"/>
                </a:moveTo>
                <a:lnTo>
                  <a:pt x="271660" y="2925858"/>
                </a:lnTo>
                <a:cubicBezTo>
                  <a:pt x="1809974" y="3481958"/>
                  <a:pt x="3853472" y="3820892"/>
                  <a:pt x="6096000" y="3820892"/>
                </a:cubicBezTo>
                <a:cubicBezTo>
                  <a:pt x="8338529" y="3820892"/>
                  <a:pt x="10382026" y="3481958"/>
                  <a:pt x="11920340" y="2925858"/>
                </a:cubicBezTo>
                <a:lnTo>
                  <a:pt x="12192000" y="2822843"/>
                </a:lnTo>
                <a:lnTo>
                  <a:pt x="12192000" y="6858001"/>
                </a:lnTo>
                <a:lnTo>
                  <a:pt x="0" y="68580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0" y="1"/>
                </a:lnTo>
                <a:close/>
              </a:path>
            </a:pathLst>
          </a:cu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81CE044-B55B-4643-8677-E861D959D61A}"/>
              </a:ext>
            </a:extLst>
          </p:cNvPr>
          <p:cNvSpPr txBox="1"/>
          <p:nvPr/>
        </p:nvSpPr>
        <p:spPr>
          <a:xfrm>
            <a:off x="2670175" y="2019205"/>
            <a:ext cx="685165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cs typeface="+mn-ea"/>
                <a:sym typeface="+mn-lt"/>
              </a:rPr>
              <a:t>THANKS!</a:t>
            </a:r>
          </a:p>
          <a:p>
            <a:pPr algn="ctr"/>
            <a:endParaRPr lang="en-US" altLang="zh-CN" sz="7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endParaRPr lang="en-US" altLang="zh-CN" sz="3600" b="1" dirty="0"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cs typeface="+mn-ea"/>
                <a:sym typeface="+mn-lt"/>
              </a:rPr>
              <a:t>代码演示</a:t>
            </a:r>
            <a:endParaRPr lang="en-US" altLang="zh-CN" sz="3600" b="1" dirty="0"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cs typeface="+mn-ea"/>
                <a:sym typeface="+mn-lt"/>
              </a:rPr>
              <a:t>请老师和同学们批评指正</a:t>
            </a:r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63878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f5lso24">
      <a:majorFont>
        <a:latin typeface="苹方 中等" panose="020F0302020204030204"/>
        <a:ea typeface="等距更纱黑体 SC"/>
        <a:cs typeface=""/>
      </a:majorFont>
      <a:minorFont>
        <a:latin typeface="苹方 中等" panose="020F0502020204030204"/>
        <a:ea typeface="等距更纱黑体 S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1359</Words>
  <Application>Microsoft Office PowerPoint</Application>
  <PresentationFormat>宽屏</PresentationFormat>
  <Paragraphs>104</Paragraphs>
  <Slides>22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等线</vt:lpstr>
      <vt:lpstr>苹方 中等</vt:lpstr>
      <vt:lpstr>Arial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奕沣 王</dc:creator>
  <cp:lastModifiedBy>奕沣 王</cp:lastModifiedBy>
  <cp:revision>154</cp:revision>
  <dcterms:created xsi:type="dcterms:W3CDTF">2020-12-10T11:30:12Z</dcterms:created>
  <dcterms:modified xsi:type="dcterms:W3CDTF">2020-12-14T08:03:19Z</dcterms:modified>
</cp:coreProperties>
</file>