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57" r:id="rId4"/>
    <p:sldId id="258" r:id="rId5"/>
    <p:sldId id="259" r:id="rId6"/>
    <p:sldId id="260" r:id="rId7"/>
    <p:sldId id="261" r:id="rId8"/>
    <p:sldId id="276" r:id="rId9"/>
    <p:sldId id="277" r:id="rId10"/>
    <p:sldId id="262" r:id="rId11"/>
    <p:sldId id="263" r:id="rId12"/>
    <p:sldId id="264" r:id="rId13"/>
    <p:sldId id="265" r:id="rId14"/>
    <p:sldId id="266" r:id="rId15"/>
    <p:sldId id="267" r:id="rId16"/>
    <p:sldId id="268" r:id="rId17"/>
    <p:sldId id="269" r:id="rId18"/>
    <p:sldId id="271" r:id="rId19"/>
    <p:sldId id="270" r:id="rId20"/>
    <p:sldId id="281" r:id="rId21"/>
    <p:sldId id="278" r:id="rId22"/>
    <p:sldId id="279" r:id="rId23"/>
    <p:sldId id="280" r:id="rId24"/>
    <p:sldId id="272" r:id="rId25"/>
    <p:sldId id="273" r:id="rId26"/>
    <p:sldId id="274" r:id="rId27"/>
    <p:sldId id="27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28"/>
  </p:normalViewPr>
  <p:slideViewPr>
    <p:cSldViewPr snapToGrid="0" snapToObjects="1">
      <p:cViewPr>
        <p:scale>
          <a:sx n="118" d="100"/>
          <a:sy n="118" d="100"/>
        </p:scale>
        <p:origin x="3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zh-CN" altLang="en-US" dirty="0"/>
              <a:t>单击此处编辑母版标题样式</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zh-CN" altLang="en-US" dirty="0"/>
              <a:t>单击此处编辑母版标题样式</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zh-CN" altLang="en-US" dirty="0"/>
              <a:t>单击此处编辑母版标题样式</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zh-CN" altLang="en-US" dirty="0"/>
              <a:t>单击此处编辑母版标题样式</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Content Placeholder 3"/>
          <p:cNvSpPr>
            <a:spLocks noGrp="1"/>
          </p:cNvSpPr>
          <p:nvPr>
            <p:ph sz="half" idx="2"/>
          </p:nvPr>
        </p:nvSpPr>
        <p:spPr>
          <a:xfrm>
            <a:off x="5125305" y="1488985"/>
            <a:ext cx="6264350" cy="1696853"/>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Content Placeholder 5"/>
          <p:cNvSpPr>
            <a:spLocks noGrp="1"/>
          </p:cNvSpPr>
          <p:nvPr>
            <p:ph sz="quarter" idx="4"/>
          </p:nvPr>
        </p:nvSpPr>
        <p:spPr>
          <a:xfrm>
            <a:off x="5118447" y="4351687"/>
            <a:ext cx="6265588" cy="170406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zh-CN" altLang="en-US" dirty="0"/>
              <a:t>单击此处编辑母版标题样式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zh-CN" altLang="en-US" dirty="0"/>
              <a:t>单击此处编辑母版标题样式</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zh-CN" altLang="en-US" dirty="0"/>
              <a:t>单击此处编辑母版标题样式</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www.kaggle.com/mathchi/study-linear-multi-poly-dt-rf-log-regression" TargetMode="External"/><Relationship Id="rId2" Type="http://schemas.openxmlformats.org/officeDocument/2006/relationships/hyperlink" Target="https://www.kaggle.com/harshini564/life-expectancy-cleaning-eda-feature-engineering" TargetMode="External"/><Relationship Id="rId1" Type="http://schemas.openxmlformats.org/officeDocument/2006/relationships/hyperlink" Target="https://www.kaggle.com/kumarajarshi/life-expectancy-who"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kumimoji="1" lang="zh-CN" altLang="en-US"/>
              <a:t>世界各国</a:t>
            </a:r>
            <a:r>
              <a:rPr kumimoji="1" lang="en-US" altLang="zh-CN"/>
              <a:t>/</a:t>
            </a:r>
            <a:r>
              <a:rPr kumimoji="1" lang="zh-CN" altLang="en-US"/>
              <a:t>地区预期寿命影响因素分析与相关的回归分析</a:t>
            </a:r>
            <a:endParaRPr kumimoji="1" lang="zh-CN" altLang="en-US"/>
          </a:p>
        </p:txBody>
      </p:sp>
      <p:sp>
        <p:nvSpPr>
          <p:cNvPr id="3" name="副标题 2"/>
          <p:cNvSpPr>
            <a:spLocks noGrp="1"/>
          </p:cNvSpPr>
          <p:nvPr>
            <p:ph type="subTitle" idx="1"/>
          </p:nvPr>
        </p:nvSpPr>
        <p:spPr/>
        <p:txBody>
          <a:bodyPr/>
          <a:lstStyle/>
          <a:p>
            <a:r>
              <a:rPr kumimoji="1" lang="zh-CN" altLang="en-US"/>
              <a:t>薛睿</a:t>
            </a:r>
            <a:endParaRPr kumimoji="1" lang="en-US" altLang="zh-CN"/>
          </a:p>
          <a:p>
            <a:endParaRPr kumimoji="1"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数据预处理</a:t>
            </a:r>
            <a:endParaRPr kumimoji="1" lang="zh-CN" altLang="en-US"/>
          </a:p>
        </p:txBody>
      </p:sp>
      <p:sp>
        <p:nvSpPr>
          <p:cNvPr id="4" name="内容占位符 3"/>
          <p:cNvSpPr>
            <a:spLocks noGrp="1"/>
          </p:cNvSpPr>
          <p:nvPr>
            <p:ph idx="1"/>
          </p:nvPr>
        </p:nvSpPr>
        <p:spPr/>
        <p:txBody>
          <a:bodyPr/>
          <a:lstStyle/>
          <a:p>
            <a:r>
              <a:rPr kumimoji="1" lang="zh-CN" altLang="en-US" sz="2400"/>
              <a:t>缩尾处理（</a:t>
            </a:r>
            <a:r>
              <a:rPr kumimoji="1" lang="en-GB" altLang="zh-CN" sz="2400"/>
              <a:t>Winsorization</a:t>
            </a:r>
            <a:r>
              <a:rPr kumimoji="1" lang="zh-CN" altLang="en-US" sz="2400"/>
              <a:t>）</a:t>
            </a:r>
            <a:endParaRPr kumimoji="1" lang="en-US" altLang="zh-CN" sz="2400"/>
          </a:p>
          <a:p>
            <a:pPr marL="808355" lvl="2">
              <a:spcBef>
                <a:spcPts val="1000"/>
              </a:spcBef>
            </a:pPr>
            <a:r>
              <a:rPr kumimoji="1" lang="zh-CN" altLang="en-US" sz="2200"/>
              <a:t>将一组数据中超出指定百分位数值的数据使用该指定百分位数保留的临近数值替换</a:t>
            </a:r>
            <a:endParaRPr kumimoji="1" lang="en-US" altLang="zh-CN" sz="2200"/>
          </a:p>
          <a:p>
            <a:pPr marL="808355" lvl="2">
              <a:spcBef>
                <a:spcPts val="1000"/>
              </a:spcBef>
            </a:pPr>
            <a:r>
              <a:rPr kumimoji="1" lang="zh-CN" altLang="en-US" sz="2200"/>
              <a:t>可以直接使用</a:t>
            </a:r>
            <a:r>
              <a:rPr kumimoji="1" lang="en-US" altLang="zh-CN" sz="2200"/>
              <a:t>scipy</a:t>
            </a:r>
            <a:r>
              <a:rPr kumimoji="1" lang="zh-CN" altLang="en-US" sz="2200"/>
              <a:t>库中的</a:t>
            </a:r>
            <a:r>
              <a:rPr kumimoji="1" lang="en-US" altLang="zh-CN" sz="2200"/>
              <a:t>winsorize</a:t>
            </a:r>
            <a:r>
              <a:rPr kumimoji="1" lang="zh-CN" altLang="en-US" sz="2200"/>
              <a:t>函数，函数的参数为下百分位值与上百分位值</a:t>
            </a:r>
            <a:endParaRPr kumimoji="1" lang="en-US" altLang="zh-CN" sz="2200"/>
          </a:p>
          <a:p>
            <a:pPr marL="808355" lvl="2">
              <a:spcBef>
                <a:spcPts val="1000"/>
              </a:spcBef>
            </a:pPr>
            <a:r>
              <a:rPr kumimoji="1" lang="zh-CN" altLang="en-US" sz="2200"/>
              <a:t>对所有数据类型为数字的列进行处理，根据实际情况调整参数，将调整后的数据存入新的列中</a:t>
            </a:r>
            <a:endParaRPr kumimoji="1" lang="en-US" altLang="zh-CN" sz="2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数据预处理</a:t>
            </a:r>
            <a:endParaRPr kumimoji="1" lang="zh-CN" altLang="en-US"/>
          </a:p>
        </p:txBody>
      </p:sp>
      <p:pic>
        <p:nvPicPr>
          <p:cNvPr id="5"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5118100" y="2302010"/>
            <a:ext cx="6281738" cy="22508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数据可视化</a:t>
            </a:r>
            <a:endParaRPr kumimoji="1" lang="zh-CN" altLang="en-US"/>
          </a:p>
        </p:txBody>
      </p:sp>
      <p:sp>
        <p:nvSpPr>
          <p:cNvPr id="3" name="内容占位符 2"/>
          <p:cNvSpPr>
            <a:spLocks noGrp="1"/>
          </p:cNvSpPr>
          <p:nvPr>
            <p:ph idx="1"/>
          </p:nvPr>
        </p:nvSpPr>
        <p:spPr/>
        <p:txBody>
          <a:bodyPr/>
          <a:lstStyle/>
          <a:p>
            <a:r>
              <a:rPr kumimoji="1" lang="zh-CN" altLang="en-US" sz="2400"/>
              <a:t>绘制调整前的数据与调整后的数据的分布直方图</a:t>
            </a:r>
            <a:endParaRPr kumimoji="1" lang="en-US" altLang="zh-CN" sz="2400"/>
          </a:p>
          <a:p>
            <a:r>
              <a:rPr kumimoji="1" lang="zh-CN" altLang="en-US" sz="2400"/>
              <a:t>绘制预期寿命关于发展状态的直方图</a:t>
            </a:r>
            <a:endParaRPr kumimoji="1" lang="en-US" altLang="zh-CN" sz="2400"/>
          </a:p>
          <a:p>
            <a:r>
              <a:rPr kumimoji="1" lang="zh-CN" altLang="en-US" sz="2400"/>
              <a:t>绘制预期寿命关于国名的直方图</a:t>
            </a:r>
            <a:endParaRPr kumimoji="1" lang="en-US" altLang="zh-CN" sz="2400"/>
          </a:p>
          <a:p>
            <a:r>
              <a:rPr kumimoji="1" lang="zh-CN" altLang="en-US" sz="2400"/>
              <a:t>绘制预期寿命关于年份的直方图</a:t>
            </a:r>
            <a:endParaRPr kumimoji="1" lang="en-US" altLang="zh-CN" sz="2400"/>
          </a:p>
          <a:p>
            <a:r>
              <a:rPr kumimoji="1" lang="zh-CN" altLang="en-US" sz="2400"/>
              <a:t>绘制两个变量之间的散点图</a:t>
            </a:r>
            <a:endParaRPr kumimoji="1" lang="en-US" altLang="zh-CN" sz="2400"/>
          </a:p>
          <a:p>
            <a:r>
              <a:rPr kumimoji="1" lang="zh-CN" altLang="en-US" sz="2400"/>
              <a:t>绘制相关系数热力图</a:t>
            </a:r>
            <a:endParaRPr kumimoji="1" lang="en-US" altLang="zh-CN" sz="2400"/>
          </a:p>
          <a:p>
            <a:pPr lvl="1"/>
            <a:endParaRPr kumimoji="1"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数据可视化</a:t>
            </a:r>
            <a:endParaRPr kumimoji="1" lang="zh-CN" altLang="en-US"/>
          </a:p>
        </p:txBody>
      </p:sp>
      <p:pic>
        <p:nvPicPr>
          <p:cNvPr id="4098" name="Picture 2"/>
          <p:cNvPicPr>
            <a:picLocks noGrp="1" noChangeAspect="1" noChangeArrowheads="1"/>
          </p:cNvPicPr>
          <p:nvPr>
            <p:ph idx="1"/>
          </p:nvPr>
        </p:nvPicPr>
        <p:blipFill rotWithShape="1">
          <a:blip r:embed="rId1">
            <a:extLst>
              <a:ext uri="{28A0092B-C50C-407E-A947-70E740481C1C}">
                <a14:useLocalDpi xmlns:a14="http://schemas.microsoft.com/office/drawing/2010/main" val="0"/>
              </a:ext>
            </a:extLst>
          </a:blip>
          <a:srcRect b="93988"/>
          <a:stretch>
            <a:fillRect/>
          </a:stretch>
        </p:blipFill>
        <p:spPr bwMode="auto">
          <a:xfrm>
            <a:off x="4536559" y="803275"/>
            <a:ext cx="7655441" cy="202094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6559" y="2973468"/>
            <a:ext cx="7573597" cy="31842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数据可视化</a:t>
            </a:r>
            <a:endParaRPr kumimoji="1" lang="zh-CN" altLang="en-US"/>
          </a:p>
        </p:txBody>
      </p:sp>
      <p:pic>
        <p:nvPicPr>
          <p:cNvPr id="7" name="Picture 4"/>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4664405" y="317199"/>
            <a:ext cx="3095023" cy="310298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6223" y="317199"/>
            <a:ext cx="4155777" cy="310298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83460"/>
          <a:stretch>
            <a:fillRect/>
          </a:stretch>
        </p:blipFill>
        <p:spPr bwMode="auto">
          <a:xfrm>
            <a:off x="4664405" y="3865943"/>
            <a:ext cx="7527595" cy="26301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数据可视化</a:t>
            </a:r>
            <a:endParaRPr kumimoji="1" lang="zh-CN" altLang="en-US"/>
          </a:p>
        </p:txBody>
      </p:sp>
      <p:pic>
        <p:nvPicPr>
          <p:cNvPr id="8194"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5531818" y="803275"/>
            <a:ext cx="5454302" cy="5248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特征工程</a:t>
            </a:r>
            <a:endParaRPr kumimoji="1" lang="zh-CN" altLang="en-US"/>
          </a:p>
        </p:txBody>
      </p:sp>
      <p:sp>
        <p:nvSpPr>
          <p:cNvPr id="3" name="内容占位符 2"/>
          <p:cNvSpPr>
            <a:spLocks noGrp="1"/>
          </p:cNvSpPr>
          <p:nvPr>
            <p:ph idx="1"/>
          </p:nvPr>
        </p:nvSpPr>
        <p:spPr/>
        <p:txBody>
          <a:bodyPr>
            <a:normAutofit/>
          </a:bodyPr>
          <a:lstStyle/>
          <a:p>
            <a:r>
              <a:rPr kumimoji="1" lang="zh-CN" altLang="en-US" sz="2400"/>
              <a:t>比较发达国家与发展中国家的平均预期寿命，发现前者高于后者</a:t>
            </a:r>
            <a:endParaRPr kumimoji="1" lang="en-US" altLang="zh-CN" sz="2400"/>
          </a:p>
          <a:p>
            <a:r>
              <a:rPr kumimoji="1" lang="zh-CN" altLang="en-US" sz="2400"/>
              <a:t>利用</a:t>
            </a:r>
            <a:r>
              <a:rPr kumimoji="1" lang="en-US" altLang="zh-CN" sz="2400"/>
              <a:t>t</a:t>
            </a:r>
            <a:r>
              <a:rPr kumimoji="1" lang="zh-CN" altLang="en-US" sz="2400"/>
              <a:t>检验，可以发现两者存在显著性差异</a:t>
            </a:r>
            <a:endParaRPr kumimoji="1" lang="en-US" altLang="zh-CN" sz="2400"/>
          </a:p>
          <a:p>
            <a:r>
              <a:rPr kumimoji="1" lang="zh-CN" altLang="en-US" sz="2400"/>
              <a:t>可以将发展状态作为特征</a:t>
            </a:r>
            <a:endParaRPr kumimoji="1" lang="en-US" altLang="zh-CN" sz="2400"/>
          </a:p>
          <a:p>
            <a:r>
              <a:rPr kumimoji="1" lang="zh-CN" altLang="en-US" sz="2400"/>
              <a:t>将所有与预期寿命具有相关性的变量进行统合时，需要剔除教育这一变量，因为它与资源的收入构成分布相关性高，这两者又都与预期寿命相关性高</a:t>
            </a:r>
            <a:endParaRPr kumimoji="1" lang="en-US" altLang="zh-CN" sz="2400"/>
          </a:p>
          <a:p>
            <a:r>
              <a:rPr kumimoji="1" lang="zh-CN" altLang="en-US" sz="2400"/>
              <a:t>对发展状态进行</a:t>
            </a:r>
            <a:r>
              <a:rPr kumimoji="1" lang="en-US" altLang="zh-CN" sz="2400"/>
              <a:t>one-hot</a:t>
            </a:r>
            <a:r>
              <a:rPr kumimoji="1" lang="zh-CN" altLang="en-US" sz="2400"/>
              <a:t>编码，以便进行分析</a:t>
            </a:r>
            <a:endParaRPr kumimoji="1" lang="zh-CN" altLang="en-US"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特征工程</a:t>
            </a:r>
            <a:endParaRPr kumimoji="1" lang="zh-CN" altLang="en-US"/>
          </a:p>
        </p:txBody>
      </p:sp>
      <p:sp>
        <p:nvSpPr>
          <p:cNvPr id="3" name="内容占位符 2"/>
          <p:cNvSpPr>
            <a:spLocks noGrp="1"/>
          </p:cNvSpPr>
          <p:nvPr>
            <p:ph idx="1"/>
          </p:nvPr>
        </p:nvSpPr>
        <p:spPr/>
        <p:txBody>
          <a:bodyPr>
            <a:normAutofit/>
          </a:bodyPr>
          <a:lstStyle/>
          <a:p>
            <a:r>
              <a:rPr kumimoji="1" lang="en-US" altLang="zh-CN" sz="2400"/>
              <a:t>one-hot</a:t>
            </a:r>
            <a:r>
              <a:rPr kumimoji="1" lang="zh-CN" altLang="en-US" sz="2400"/>
              <a:t>编码</a:t>
            </a:r>
            <a:endParaRPr kumimoji="1" lang="en-US" altLang="zh-CN" sz="2400"/>
          </a:p>
          <a:p>
            <a:pPr marL="685800" lvl="2">
              <a:spcBef>
                <a:spcPts val="1000"/>
              </a:spcBef>
            </a:pPr>
            <a:r>
              <a:rPr kumimoji="1" lang="zh-CN" altLang="en-US" sz="2200"/>
              <a:t>采用</a:t>
            </a:r>
            <a:r>
              <a:rPr kumimoji="1" lang="en-GB" altLang="zh-CN" sz="2200"/>
              <a:t>N</a:t>
            </a:r>
            <a:r>
              <a:rPr kumimoji="1" lang="zh-CN" altLang="en-US" sz="2200"/>
              <a:t>位状态寄存器来对</a:t>
            </a:r>
            <a:r>
              <a:rPr kumimoji="1" lang="en-GB" altLang="zh-CN" sz="2200"/>
              <a:t>N</a:t>
            </a:r>
            <a:r>
              <a:rPr kumimoji="1" lang="zh-CN" altLang="en-US" sz="2200"/>
              <a:t>个状态进行编码，每个状态都由他独立的寄存器位，并且在任意时候只有一位有效</a:t>
            </a:r>
            <a:endParaRPr kumimoji="1" lang="zh-CN" altLang="en-US" sz="2200"/>
          </a:p>
          <a:p>
            <a:pPr marL="685800" lvl="2">
              <a:spcBef>
                <a:spcPts val="1000"/>
              </a:spcBef>
            </a:pPr>
            <a:r>
              <a:rPr kumimoji="1" lang="zh-CN" altLang="en-US" sz="2200"/>
              <a:t>是分类变量作为二进制向量的表示。这首先要求将分类值映射到整数值。然后，每个整数值被表示为二进制向量，除了整数的索引之外，它都是零值，它被标记为</a:t>
            </a:r>
            <a:r>
              <a:rPr kumimoji="1" lang="en-US" altLang="zh-CN" sz="2200"/>
              <a:t>1</a:t>
            </a:r>
            <a:endParaRPr lang="zh-CN" altLang="en-US"/>
          </a:p>
          <a:p>
            <a:pPr lvl="1"/>
            <a:endParaRPr kumimoji="1" lang="zh-CN" altLang="en-US" sz="2200"/>
          </a:p>
        </p:txBody>
      </p:sp>
      <p:graphicFrame>
        <p:nvGraphicFramePr>
          <p:cNvPr id="4" name="表格 4"/>
          <p:cNvGraphicFramePr>
            <a:graphicFrameLocks noGrp="1"/>
          </p:cNvGraphicFramePr>
          <p:nvPr/>
        </p:nvGraphicFramePr>
        <p:xfrm>
          <a:off x="5392403" y="5132471"/>
          <a:ext cx="5733960" cy="1112520"/>
        </p:xfrm>
        <a:graphic>
          <a:graphicData uri="http://schemas.openxmlformats.org/drawingml/2006/table">
            <a:tbl>
              <a:tblPr firstRow="1" bandRow="1">
                <a:tableStyleId>{5C22544A-7EE6-4342-B048-85BDC9FD1C3A}</a:tableStyleId>
              </a:tblPr>
              <a:tblGrid>
                <a:gridCol w="1911320"/>
                <a:gridCol w="1911320"/>
                <a:gridCol w="1911320"/>
              </a:tblGrid>
              <a:tr h="370840">
                <a:tc>
                  <a:txBody>
                    <a:bodyPr/>
                    <a:lstStyle/>
                    <a:p>
                      <a:r>
                        <a:rPr lang="en-US" altLang="zh-CN"/>
                        <a:t>Status</a:t>
                      </a:r>
                      <a:endParaRPr lang="zh-CN" altLang="en-US"/>
                    </a:p>
                  </a:txBody>
                  <a:tcPr/>
                </a:tc>
                <a:tc>
                  <a:txBody>
                    <a:bodyPr/>
                    <a:lstStyle/>
                    <a:p>
                      <a:r>
                        <a:rPr lang="en-US" altLang="zh-CN"/>
                        <a:t>e1</a:t>
                      </a:r>
                      <a:endParaRPr lang="zh-CN" altLang="en-US"/>
                    </a:p>
                  </a:txBody>
                  <a:tcPr/>
                </a:tc>
                <a:tc>
                  <a:txBody>
                    <a:bodyPr/>
                    <a:lstStyle/>
                    <a:p>
                      <a:r>
                        <a:rPr lang="en-US" altLang="zh-CN"/>
                        <a:t>e2</a:t>
                      </a:r>
                      <a:endParaRPr lang="zh-CN" altLang="en-US"/>
                    </a:p>
                  </a:txBody>
                  <a:tcPr/>
                </a:tc>
              </a:tr>
              <a:tr h="370840">
                <a:tc>
                  <a:txBody>
                    <a:bodyPr/>
                    <a:lstStyle/>
                    <a:p>
                      <a:r>
                        <a:rPr lang="en-US" altLang="zh-CN"/>
                        <a:t>Developed</a:t>
                      </a:r>
                      <a:endParaRPr lang="zh-CN" altLang="en-US"/>
                    </a:p>
                  </a:txBody>
                  <a:tcPr/>
                </a:tc>
                <a:tc>
                  <a:txBody>
                    <a:bodyPr/>
                    <a:lstStyle/>
                    <a:p>
                      <a:r>
                        <a:rPr lang="en-US" altLang="zh-CN"/>
                        <a:t>1</a:t>
                      </a:r>
                      <a:endParaRPr lang="zh-CN" altLang="en-US"/>
                    </a:p>
                  </a:txBody>
                  <a:tcPr/>
                </a:tc>
                <a:tc>
                  <a:txBody>
                    <a:bodyPr/>
                    <a:lstStyle/>
                    <a:p>
                      <a:r>
                        <a:rPr lang="en-US" altLang="zh-CN"/>
                        <a:t>0</a:t>
                      </a:r>
                      <a:endParaRPr lang="zh-CN" altLang="en-US"/>
                    </a:p>
                  </a:txBody>
                  <a:tcPr/>
                </a:tc>
              </a:tr>
              <a:tr h="370840">
                <a:tc>
                  <a:txBody>
                    <a:bodyPr/>
                    <a:lstStyle/>
                    <a:p>
                      <a:r>
                        <a:rPr lang="en-US" altLang="zh-CN"/>
                        <a:t>Developing</a:t>
                      </a:r>
                      <a:endParaRPr lang="zh-CN" altLang="en-US"/>
                    </a:p>
                  </a:txBody>
                  <a:tcPr/>
                </a:tc>
                <a:tc>
                  <a:txBody>
                    <a:bodyPr/>
                    <a:lstStyle/>
                    <a:p>
                      <a:r>
                        <a:rPr lang="en-US" altLang="zh-CN"/>
                        <a:t>0</a:t>
                      </a:r>
                      <a:endParaRPr lang="zh-CN" altLang="en-US"/>
                    </a:p>
                  </a:txBody>
                  <a:tcPr/>
                </a:tc>
                <a:tc>
                  <a:txBody>
                    <a:bodyPr/>
                    <a:lstStyle/>
                    <a:p>
                      <a:r>
                        <a:rPr lang="en-US" altLang="zh-CN"/>
                        <a:t>1</a:t>
                      </a:r>
                      <a:endParaRPr lang="zh-CN" altLang="en-US"/>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机器学习算法</a:t>
            </a:r>
            <a:endParaRPr kumimoji="1" lang="zh-CN" altLang="en-US"/>
          </a:p>
        </p:txBody>
      </p:sp>
      <p:sp>
        <p:nvSpPr>
          <p:cNvPr id="3" name="内容占位符 2"/>
          <p:cNvSpPr>
            <a:spLocks noGrp="1"/>
          </p:cNvSpPr>
          <p:nvPr>
            <p:ph idx="1"/>
          </p:nvPr>
        </p:nvSpPr>
        <p:spPr>
          <a:xfrm>
            <a:off x="5128957" y="346841"/>
            <a:ext cx="6281873" cy="3310759"/>
          </a:xfrm>
        </p:spPr>
        <p:txBody>
          <a:bodyPr>
            <a:normAutofit/>
          </a:bodyPr>
          <a:lstStyle/>
          <a:p>
            <a:r>
              <a:rPr kumimoji="1" lang="zh-CN" altLang="en-US" sz="2400"/>
              <a:t>线性回归</a:t>
            </a:r>
            <a:endParaRPr kumimoji="1" lang="en-US" altLang="zh-CN" sz="2400"/>
          </a:p>
          <a:p>
            <a:pPr lvl="1"/>
            <a:r>
              <a:rPr kumimoji="1" lang="en-US" altLang="zh-CN" sz="2200"/>
              <a:t>y = w0 + w1 * x</a:t>
            </a:r>
            <a:endParaRPr kumimoji="1" lang="en-US" altLang="zh-CN" sz="2200"/>
          </a:p>
          <a:p>
            <a:pPr lvl="1"/>
            <a:r>
              <a:rPr kumimoji="1" lang="zh-CN" altLang="en-US" sz="2200"/>
              <a:t>利用</a:t>
            </a:r>
            <a:r>
              <a:rPr kumimoji="1" lang="en-US" altLang="zh-CN" sz="2200"/>
              <a:t>sklearn</a:t>
            </a:r>
            <a:r>
              <a:rPr kumimoji="1" lang="zh-CN" altLang="en-US" sz="2200"/>
              <a:t>库中的</a:t>
            </a:r>
            <a:r>
              <a:rPr kumimoji="1" lang="en-US" altLang="zh-CN" sz="2200"/>
              <a:t>LinearRegression()</a:t>
            </a:r>
            <a:endParaRPr kumimoji="1" lang="en-US" altLang="zh-CN" sz="2200"/>
          </a:p>
          <a:p>
            <a:pPr lvl="1"/>
            <a:r>
              <a:rPr kumimoji="1" lang="zh-CN" altLang="en-US" sz="2200"/>
              <a:t>评价指标：平均绝对误差（</a:t>
            </a:r>
            <a:r>
              <a:rPr kumimoji="1" lang="en-US" altLang="zh-CN" sz="2200"/>
              <a:t>MAE</a:t>
            </a:r>
            <a:r>
              <a:rPr kumimoji="1" lang="zh-CN" altLang="en-US" sz="2200"/>
              <a:t>）、平均平方误差（</a:t>
            </a:r>
            <a:r>
              <a:rPr kumimoji="1" lang="en-US" altLang="zh-CN" sz="2200"/>
              <a:t>MSE</a:t>
            </a:r>
            <a:r>
              <a:rPr kumimoji="1" lang="zh-CN" altLang="en-US" sz="2200"/>
              <a:t>）、方均根误差（</a:t>
            </a:r>
            <a:r>
              <a:rPr kumimoji="1" lang="en-US" altLang="zh-CN" sz="2200"/>
              <a:t>RMSE</a:t>
            </a:r>
            <a:r>
              <a:rPr kumimoji="1" lang="zh-CN" altLang="en-US" sz="2200"/>
              <a:t>）、</a:t>
            </a:r>
            <a:r>
              <a:rPr kumimoji="1" lang="en-US" altLang="zh-CN" sz="2200"/>
              <a:t>R2 score</a:t>
            </a:r>
            <a:endParaRPr kumimoji="1" lang="en-US" altLang="zh-CN" sz="2200"/>
          </a:p>
          <a:p>
            <a:pPr lvl="1"/>
            <a:endParaRPr kumimoji="1" lang="en-US" altLang="zh-CN" sz="2200"/>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639457" y="3570263"/>
            <a:ext cx="4991100"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机器学习算法</a:t>
            </a:r>
            <a:endParaRPr kumimoji="1" lang="zh-CN" altLang="en-US"/>
          </a:p>
        </p:txBody>
      </p:sp>
      <p:sp>
        <p:nvSpPr>
          <p:cNvPr id="3" name="内容占位符 2"/>
          <p:cNvSpPr>
            <a:spLocks noGrp="1"/>
          </p:cNvSpPr>
          <p:nvPr>
            <p:ph idx="1"/>
          </p:nvPr>
        </p:nvSpPr>
        <p:spPr>
          <a:xfrm>
            <a:off x="5128957" y="346841"/>
            <a:ext cx="6281873" cy="3310759"/>
          </a:xfrm>
        </p:spPr>
        <p:txBody>
          <a:bodyPr>
            <a:normAutofit/>
          </a:bodyPr>
          <a:lstStyle/>
          <a:p>
            <a:r>
              <a:rPr kumimoji="1" lang="zh-CN" altLang="en-US" sz="2400"/>
              <a:t>多线性回归</a:t>
            </a:r>
            <a:endParaRPr kumimoji="1" lang="en-US" altLang="zh-CN" sz="2400"/>
          </a:p>
          <a:p>
            <a:pPr lvl="1"/>
            <a:r>
              <a:rPr kumimoji="1" lang="en-US" altLang="zh-CN" sz="2200"/>
              <a:t>y = w0 + w1 * x1 + ... + wp * xp</a:t>
            </a:r>
            <a:endParaRPr kumimoji="1" lang="en-US" altLang="zh-CN" sz="2200"/>
          </a:p>
          <a:p>
            <a:pPr lvl="1"/>
            <a:r>
              <a:rPr kumimoji="1" lang="zh-CN" altLang="en-US" sz="2200"/>
              <a:t>利用</a:t>
            </a:r>
            <a:r>
              <a:rPr kumimoji="1" lang="en-US" altLang="zh-CN" sz="2200"/>
              <a:t>sklearn</a:t>
            </a:r>
            <a:r>
              <a:rPr kumimoji="1" lang="zh-CN" altLang="en-US" sz="2200"/>
              <a:t>库中的</a:t>
            </a:r>
            <a:r>
              <a:rPr kumimoji="1" lang="en-US" altLang="zh-CN" sz="2200"/>
              <a:t>LinearRegression()</a:t>
            </a:r>
            <a:endParaRPr kumimoji="1" lang="en-US" altLang="zh-CN" sz="2200"/>
          </a:p>
          <a:p>
            <a:pPr lvl="1"/>
            <a:r>
              <a:rPr kumimoji="1" lang="zh-CN" altLang="en-US" sz="2200"/>
              <a:t>评价指标：方均根误差（</a:t>
            </a:r>
            <a:r>
              <a:rPr kumimoji="1" lang="en-US" altLang="zh-CN" sz="2200"/>
              <a:t>RMSE</a:t>
            </a:r>
            <a:r>
              <a:rPr kumimoji="1" lang="zh-CN" altLang="en-US" sz="2200"/>
              <a:t>）、</a:t>
            </a:r>
            <a:r>
              <a:rPr kumimoji="1" lang="en-US" altLang="zh-CN" sz="2200"/>
              <a:t>R2 score</a:t>
            </a:r>
            <a:r>
              <a:rPr kumimoji="1" lang="zh-CN" altLang="en-US" sz="2200"/>
              <a:t>、</a:t>
            </a:r>
            <a:r>
              <a:rPr kumimoji="1" lang="en-US" altLang="zh-CN" sz="2200"/>
              <a:t>cross val score</a:t>
            </a:r>
            <a:endParaRPr kumimoji="1" lang="en-US" altLang="zh-CN" sz="2200"/>
          </a:p>
          <a:p>
            <a:pPr lvl="1"/>
            <a:endParaRPr kumimoji="1" lang="en-US" altLang="zh-CN" sz="2200"/>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74343" y="3429000"/>
            <a:ext cx="4991100"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背景</a:t>
            </a:r>
            <a:endParaRPr kumimoji="1" lang="zh-CN" altLang="en-US"/>
          </a:p>
        </p:txBody>
      </p:sp>
      <p:sp>
        <p:nvSpPr>
          <p:cNvPr id="3" name="内容占位符 2"/>
          <p:cNvSpPr>
            <a:spLocks noGrp="1"/>
          </p:cNvSpPr>
          <p:nvPr>
            <p:ph idx="1"/>
          </p:nvPr>
        </p:nvSpPr>
        <p:spPr>
          <a:xfrm>
            <a:off x="5021496" y="0"/>
            <a:ext cx="6281873" cy="5248622"/>
          </a:xfrm>
        </p:spPr>
        <p:txBody>
          <a:bodyPr/>
          <a:lstStyle/>
          <a:p>
            <a:r>
              <a:rPr kumimoji="1" lang="zh-CN" altLang="en-US"/>
              <a:t>预期寿命是衡量生物群体中单一生命存活平均长度的统计量，一般自出生起算</a:t>
            </a:r>
            <a:endParaRPr kumimoji="1" lang="en-US" altLang="zh-CN"/>
          </a:p>
          <a:p>
            <a:r>
              <a:rPr kumimoji="1" lang="zh-CN" altLang="en-US"/>
              <a:t>不同国家</a:t>
            </a:r>
            <a:r>
              <a:rPr kumimoji="1" lang="en-US" altLang="zh-CN"/>
              <a:t>/</a:t>
            </a:r>
            <a:r>
              <a:rPr kumimoji="1" lang="zh-CN" altLang="en-US"/>
              <a:t>地区的人类预期寿命存在较大差别，一般认为与发展程度存在一定的相关性，发达国家</a:t>
            </a:r>
            <a:r>
              <a:rPr kumimoji="1" lang="en-US" altLang="zh-CN"/>
              <a:t>/</a:t>
            </a:r>
            <a:r>
              <a:rPr kumimoji="1" lang="zh-CN" altLang="en-US"/>
              <a:t>地区的预期寿命长于发展中国家</a:t>
            </a:r>
            <a:r>
              <a:rPr kumimoji="1" lang="en-US" altLang="zh-CN"/>
              <a:t>/</a:t>
            </a:r>
            <a:r>
              <a:rPr kumimoji="1" lang="zh-CN" altLang="en-US"/>
              <a:t>地区</a:t>
            </a:r>
            <a:endParaRPr kumimoji="1" lang="en-US" altLang="zh-CN"/>
          </a:p>
          <a:p>
            <a:r>
              <a:rPr kumimoji="1" lang="zh-CN" altLang="en-US"/>
              <a:t>本案例基于一定规模的数据对预期寿命的具体影响因素进行一定的探究，并尝试进行一定的回归分析</a:t>
            </a:r>
            <a:endParaRPr kumimoji="1" lang="en-US" altLang="zh-CN"/>
          </a:p>
          <a:p>
            <a:r>
              <a:rPr kumimoji="1" lang="zh-CN" altLang="en-US"/>
              <a:t>对国家</a:t>
            </a:r>
            <a:r>
              <a:rPr kumimoji="1" lang="en-US" altLang="zh-CN"/>
              <a:t>/</a:t>
            </a:r>
            <a:r>
              <a:rPr kumimoji="1" lang="zh-CN" altLang="en-US"/>
              <a:t>地区制定延长预期寿命的政策具有一定的参考意义</a:t>
            </a:r>
            <a:endParaRPr kumimoji="1" lang="en-US" altLang="zh-CN"/>
          </a:p>
          <a:p>
            <a:pPr marL="0" indent="0">
              <a:buNone/>
            </a:pPr>
            <a:endParaRPr kumimoji="1" lang="en-US" altLang="zh-CN"/>
          </a:p>
        </p:txBody>
      </p:sp>
      <p:pic>
        <p:nvPicPr>
          <p:cNvPr id="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16500" y="4102490"/>
            <a:ext cx="4012714" cy="2292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机器学习算法</a:t>
            </a:r>
            <a:endParaRPr kumimoji="1" lang="zh-CN" altLang="en-US"/>
          </a:p>
        </p:txBody>
      </p:sp>
      <p:sp>
        <p:nvSpPr>
          <p:cNvPr id="3" name="内容占位符 2"/>
          <p:cNvSpPr>
            <a:spLocks noGrp="1"/>
          </p:cNvSpPr>
          <p:nvPr>
            <p:ph idx="1"/>
          </p:nvPr>
        </p:nvSpPr>
        <p:spPr>
          <a:xfrm>
            <a:off x="5118447" y="803186"/>
            <a:ext cx="6281873" cy="2625814"/>
          </a:xfrm>
        </p:spPr>
        <p:txBody>
          <a:bodyPr>
            <a:normAutofit/>
          </a:bodyPr>
          <a:lstStyle/>
          <a:p>
            <a:r>
              <a:rPr kumimoji="1" lang="zh-CN" altLang="en-US" sz="2400"/>
              <a:t>多项式回归</a:t>
            </a:r>
            <a:endParaRPr kumimoji="1" lang="en-US" altLang="zh-CN" sz="2400"/>
          </a:p>
          <a:p>
            <a:pPr lvl="1"/>
            <a:r>
              <a:rPr kumimoji="1" lang="en-US" altLang="zh-CN" sz="2200"/>
              <a:t>y = w0 + w1 * x1 + w2 * x2 + w3 * x1 * x2 + w4 * x1 ^ 2 + w5 * x2 ^ 2</a:t>
            </a:r>
            <a:endParaRPr kumimoji="1" lang="en-US" altLang="zh-CN" sz="2200"/>
          </a:p>
          <a:p>
            <a:pPr lvl="1"/>
            <a:r>
              <a:rPr kumimoji="1" lang="en-US" altLang="zh-CN" sz="2200"/>
              <a:t>sklearn</a:t>
            </a:r>
            <a:r>
              <a:rPr kumimoji="1" lang="zh-CN" altLang="en-US" sz="2200"/>
              <a:t>库中有</a:t>
            </a:r>
            <a:r>
              <a:rPr lang="en-GB" altLang="zh-CN" sz="2400"/>
              <a:t>PolynomialFeatures</a:t>
            </a:r>
            <a:r>
              <a:rPr lang="zh-CN" altLang="en-US" sz="2400"/>
              <a:t>，可以方便地将线性特征转化为多项式特征</a:t>
            </a:r>
            <a:endParaRPr kumimoji="1" lang="en-US" altLang="zh-CN" sz="2200"/>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118447" y="3885561"/>
            <a:ext cx="2883647" cy="18490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9722" y="3881839"/>
            <a:ext cx="2883647" cy="18527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机器学习算法</a:t>
            </a:r>
            <a:endParaRPr kumimoji="1" lang="zh-CN" altLang="en-US"/>
          </a:p>
        </p:txBody>
      </p:sp>
      <p:sp>
        <p:nvSpPr>
          <p:cNvPr id="3" name="内容占位符 2"/>
          <p:cNvSpPr>
            <a:spLocks noGrp="1"/>
          </p:cNvSpPr>
          <p:nvPr>
            <p:ph idx="1"/>
          </p:nvPr>
        </p:nvSpPr>
        <p:spPr/>
        <p:txBody>
          <a:bodyPr>
            <a:normAutofit/>
          </a:bodyPr>
          <a:lstStyle/>
          <a:p>
            <a:r>
              <a:rPr kumimoji="1" lang="zh-CN" altLang="en-US" sz="2400"/>
              <a:t>决策树回归</a:t>
            </a:r>
            <a:endParaRPr kumimoji="1" lang="en-US" altLang="zh-CN" sz="2400"/>
          </a:p>
          <a:p>
            <a:pPr lvl="1"/>
            <a:r>
              <a:rPr kumimoji="1" lang="zh-CN" altLang="en-US" sz="2200"/>
              <a:t>将决策树的思想利用于回归</a:t>
            </a:r>
            <a:endParaRPr kumimoji="1" lang="en-US" altLang="zh-CN" sz="2200"/>
          </a:p>
          <a:p>
            <a:pPr lvl="1"/>
            <a:r>
              <a:rPr lang="en-GB" altLang="zh-CN" sz="2400"/>
              <a:t>sklearn</a:t>
            </a:r>
            <a:r>
              <a:rPr lang="zh-CN" altLang="en-US" sz="2400"/>
              <a:t>库中的</a:t>
            </a:r>
            <a:r>
              <a:rPr lang="en-GB" altLang="zh-CN" sz="2400"/>
              <a:t>DecisionTreeRegressor</a:t>
            </a:r>
            <a:endParaRPr lang="en-GB" altLang="zh-CN" sz="2400"/>
          </a:p>
          <a:p>
            <a:pPr marL="457200" lvl="1" indent="0">
              <a:buNone/>
            </a:pPr>
            <a:endParaRPr kumimoji="1" lang="en-GB" altLang="zh-CN" sz="2400"/>
          </a:p>
          <a:p>
            <a:pPr marL="457200" lvl="1" indent="0">
              <a:buNone/>
            </a:pPr>
            <a:endParaRPr kumimoji="1" lang="en-GB" altLang="zh-CN" sz="2400"/>
          </a:p>
          <a:p>
            <a:pPr marL="457200" lvl="1" indent="0">
              <a:buNone/>
            </a:pPr>
            <a:endParaRPr kumimoji="1" lang="en-GB" altLang="zh-CN" sz="2400"/>
          </a:p>
          <a:p>
            <a:pPr marL="457200" lvl="1" indent="0">
              <a:buNone/>
            </a:pPr>
            <a:endParaRPr kumimoji="1" lang="en-GB" altLang="zh-CN" sz="2400"/>
          </a:p>
          <a:p>
            <a:pPr marL="457200" lvl="1" indent="0">
              <a:buNone/>
            </a:pPr>
            <a:endParaRPr kumimoji="1" lang="en-US" altLang="zh-CN" sz="2200"/>
          </a:p>
          <a:p>
            <a:r>
              <a:rPr kumimoji="1" lang="zh-CN" altLang="en-US" sz="2400"/>
              <a:t>随机森林回归</a:t>
            </a:r>
            <a:endParaRPr kumimoji="1" lang="en-US" altLang="zh-CN" sz="2400"/>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00843" y="2700598"/>
            <a:ext cx="3500950" cy="228809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ecision Tree Reg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429" y="2700598"/>
            <a:ext cx="3050787" cy="22880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机器学习算法</a:t>
            </a:r>
            <a:endParaRPr kumimoji="1" lang="zh-CN" altLang="en-US"/>
          </a:p>
        </p:txBody>
      </p:sp>
      <p:sp>
        <p:nvSpPr>
          <p:cNvPr id="3" name="内容占位符 2"/>
          <p:cNvSpPr>
            <a:spLocks noGrp="1"/>
          </p:cNvSpPr>
          <p:nvPr>
            <p:ph idx="1"/>
          </p:nvPr>
        </p:nvSpPr>
        <p:spPr/>
        <p:txBody>
          <a:bodyPr>
            <a:normAutofit/>
          </a:bodyPr>
          <a:lstStyle/>
          <a:p>
            <a:r>
              <a:rPr kumimoji="1" lang="zh-CN" altLang="en-US" sz="2400"/>
              <a:t>逻辑斯蒂回归</a:t>
            </a:r>
            <a:endParaRPr kumimoji="1" lang="en-US" altLang="zh-CN" sz="2400"/>
          </a:p>
          <a:p>
            <a:pPr lvl="1"/>
            <a:r>
              <a:rPr kumimoji="1" lang="zh-CN" altLang="en-US" sz="2200"/>
              <a:t>实际上是一个分类器，利用线性模型进行二分类或多分类</a:t>
            </a:r>
            <a:endParaRPr kumimoji="1" lang="en-US" altLang="zh-CN" sz="2200"/>
          </a:p>
          <a:p>
            <a:pPr lvl="1"/>
            <a:r>
              <a:rPr kumimoji="1" lang="en-US" altLang="zh-CN" sz="2200"/>
              <a:t>sklearn</a:t>
            </a:r>
            <a:r>
              <a:rPr kumimoji="1" lang="zh-CN" altLang="en-US" sz="2200"/>
              <a:t>库中的</a:t>
            </a:r>
            <a:r>
              <a:rPr kumimoji="1" lang="en-US" altLang="zh-CN" sz="2200"/>
              <a:t>LogisticRegression</a:t>
            </a:r>
            <a:endParaRPr kumimoji="1" lang="en-US" altLang="zh-CN" sz="2200"/>
          </a:p>
          <a:p>
            <a:pPr lvl="1"/>
            <a:r>
              <a:rPr kumimoji="1" lang="zh-CN" altLang="en-US" sz="2200"/>
              <a:t>评价：混淆矩阵、</a:t>
            </a:r>
            <a:r>
              <a:rPr kumimoji="1" lang="en-US" altLang="zh-CN" sz="2200"/>
              <a:t>accuracy</a:t>
            </a:r>
            <a:r>
              <a:rPr kumimoji="1" lang="zh-CN" altLang="en-US" sz="2200"/>
              <a:t>、</a:t>
            </a:r>
            <a:r>
              <a:rPr kumimoji="1" lang="en-US" altLang="zh-CN" sz="2200"/>
              <a:t>precision</a:t>
            </a:r>
            <a:r>
              <a:rPr kumimoji="1" lang="zh-CN" altLang="en-US" sz="2200"/>
              <a:t>、</a:t>
            </a:r>
            <a:r>
              <a:rPr kumimoji="1" lang="en-US" altLang="zh-CN" sz="2200"/>
              <a:t>recall</a:t>
            </a:r>
            <a:r>
              <a:rPr kumimoji="1" lang="zh-CN" altLang="en-US" sz="2200"/>
              <a:t>、</a:t>
            </a:r>
            <a:r>
              <a:rPr kumimoji="1" lang="en-US" altLang="zh-CN" sz="2200"/>
              <a:t>f1-score</a:t>
            </a:r>
            <a:r>
              <a:rPr kumimoji="1" lang="zh-CN" altLang="en-US" sz="2200"/>
              <a:t>、</a:t>
            </a:r>
            <a:r>
              <a:rPr kumimoji="1" lang="en-US" altLang="zh-CN" sz="2200"/>
              <a:t>ROC</a:t>
            </a:r>
            <a:r>
              <a:rPr kumimoji="1" lang="zh-CN" altLang="en-US" sz="2200"/>
              <a:t>曲线</a:t>
            </a:r>
            <a:endParaRPr kumimoji="1" lang="zh-CN" altLang="en-US" sz="2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主要结果</a:t>
            </a:r>
            <a:endParaRPr kumimoji="1" lang="zh-CN" altLang="en-US"/>
          </a:p>
        </p:txBody>
      </p:sp>
      <p:sp>
        <p:nvSpPr>
          <p:cNvPr id="3" name="内容占位符 2"/>
          <p:cNvSpPr>
            <a:spLocks noGrp="1"/>
          </p:cNvSpPr>
          <p:nvPr>
            <p:ph idx="1"/>
          </p:nvPr>
        </p:nvSpPr>
        <p:spPr/>
        <p:txBody>
          <a:bodyPr>
            <a:normAutofit/>
          </a:bodyPr>
          <a:lstStyle/>
          <a:p>
            <a:r>
              <a:rPr lang="zh-CN" altLang="en-US" sz="2400"/>
              <a:t>资源的收入构成与教育正相关</a:t>
            </a:r>
            <a:endParaRPr lang="en-US" altLang="zh-CN" sz="2400"/>
          </a:p>
          <a:p>
            <a:r>
              <a:rPr lang="en-US" altLang="zh-CN" sz="2400"/>
              <a:t>1</a:t>
            </a:r>
            <a:r>
              <a:rPr lang="zh-CN" altLang="en-US" sz="2400"/>
              <a:t>～</a:t>
            </a:r>
            <a:r>
              <a:rPr lang="en-US" altLang="zh-CN" sz="2400"/>
              <a:t>19</a:t>
            </a:r>
            <a:r>
              <a:rPr lang="zh-CN" altLang="en-US" sz="2400"/>
              <a:t>岁瘦小率与</a:t>
            </a:r>
            <a:r>
              <a:rPr lang="en-US" altLang="zh-CN" sz="2400"/>
              <a:t>5</a:t>
            </a:r>
            <a:r>
              <a:rPr lang="zh-CN" altLang="en-US" sz="2400"/>
              <a:t>～</a:t>
            </a:r>
            <a:r>
              <a:rPr lang="en-US" altLang="zh-CN" sz="2400"/>
              <a:t>9</a:t>
            </a:r>
            <a:r>
              <a:rPr lang="zh-CN" altLang="en-US" sz="2400"/>
              <a:t>岁瘦小率正相关</a:t>
            </a:r>
            <a:endParaRPr lang="en-US" altLang="zh-CN" sz="2400"/>
          </a:p>
          <a:p>
            <a:r>
              <a:rPr lang="zh-CN" altLang="en-US" sz="2400"/>
              <a:t>小儿麻痹症与白喉正相关</a:t>
            </a:r>
            <a:endParaRPr lang="en-US" altLang="zh-CN" sz="2400"/>
          </a:p>
          <a:p>
            <a:r>
              <a:rPr lang="zh-CN" altLang="en-US" sz="2400"/>
              <a:t>百分比支出与</a:t>
            </a:r>
            <a:r>
              <a:rPr lang="en-US" altLang="zh-CN" sz="2400"/>
              <a:t>GDP</a:t>
            </a:r>
            <a:r>
              <a:rPr lang="zh-CN" altLang="en-US" sz="2400"/>
              <a:t>正相关</a:t>
            </a:r>
            <a:endParaRPr lang="en-US" altLang="zh-CN" sz="2400"/>
          </a:p>
          <a:p>
            <a:r>
              <a:rPr lang="zh-CN" altLang="en-US" sz="2400"/>
              <a:t>婴儿死亡率与五岁以下死亡率正相关</a:t>
            </a:r>
            <a:endParaRPr lang="en-US" altLang="zh-CN" sz="2400"/>
          </a:p>
          <a:p>
            <a:r>
              <a:rPr lang="zh-CN" altLang="en-US" sz="2400"/>
              <a:t>预期寿命与资源的收入构成、教育正相关，与</a:t>
            </a:r>
            <a:r>
              <a:rPr lang="en-US" altLang="zh-CN" sz="2400"/>
              <a:t>HIV/AIDS</a:t>
            </a:r>
            <a:r>
              <a:rPr lang="zh-CN" altLang="en-US" sz="2400"/>
              <a:t>、成人死亡率负相关</a:t>
            </a:r>
            <a:endParaRPr lang="en-US" altLang="zh-CN"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小结</a:t>
            </a:r>
            <a:endParaRPr kumimoji="1" lang="zh-CN" altLang="en-US"/>
          </a:p>
        </p:txBody>
      </p:sp>
      <p:sp>
        <p:nvSpPr>
          <p:cNvPr id="3" name="内容占位符 2"/>
          <p:cNvSpPr>
            <a:spLocks noGrp="1"/>
          </p:cNvSpPr>
          <p:nvPr>
            <p:ph idx="1"/>
          </p:nvPr>
        </p:nvSpPr>
        <p:spPr/>
        <p:txBody>
          <a:bodyPr>
            <a:normAutofit/>
          </a:bodyPr>
          <a:lstStyle/>
          <a:p>
            <a:r>
              <a:rPr kumimoji="1" lang="zh-CN" altLang="en-US" sz="2400"/>
              <a:t>数据预处理阶段采用的多种方法</a:t>
            </a:r>
            <a:endParaRPr kumimoji="1" lang="en-US" altLang="zh-CN" sz="2400"/>
          </a:p>
          <a:p>
            <a:pPr lvl="1"/>
            <a:r>
              <a:rPr kumimoji="1" lang="zh-CN" altLang="en-US" sz="2200"/>
              <a:t>先插值再删除</a:t>
            </a:r>
            <a:endParaRPr kumimoji="1" lang="en-US" altLang="zh-CN" sz="2200"/>
          </a:p>
          <a:p>
            <a:pPr lvl="1"/>
            <a:r>
              <a:rPr kumimoji="1" lang="zh-CN" altLang="en-US" sz="2200"/>
              <a:t>箱形图、</a:t>
            </a:r>
            <a:r>
              <a:rPr kumimoji="1" lang="en-US" altLang="zh-CN" sz="2200"/>
              <a:t>Tukey</a:t>
            </a:r>
            <a:r>
              <a:rPr kumimoji="1" lang="zh-CN" altLang="en-US" sz="2200"/>
              <a:t>法</a:t>
            </a:r>
            <a:endParaRPr kumimoji="1" lang="en-US" altLang="zh-CN" sz="2200"/>
          </a:p>
          <a:p>
            <a:pPr lvl="1"/>
            <a:r>
              <a:rPr kumimoji="1" lang="zh-CN" altLang="en-US" sz="2200"/>
              <a:t>缩尾处理</a:t>
            </a:r>
            <a:endParaRPr kumimoji="1" lang="en-US" altLang="zh-CN" sz="2400"/>
          </a:p>
          <a:p>
            <a:r>
              <a:rPr kumimoji="1" lang="zh-CN" altLang="en-US" sz="2400"/>
              <a:t>利用相关系数热力图探索高相关性变量</a:t>
            </a:r>
            <a:endParaRPr kumimoji="1" lang="en-US" altLang="zh-CN" sz="2400"/>
          </a:p>
          <a:p>
            <a:r>
              <a:rPr kumimoji="1" lang="zh-CN" altLang="en-US" sz="2400"/>
              <a:t>特征工程中的</a:t>
            </a:r>
            <a:r>
              <a:rPr kumimoji="1" lang="en-US" altLang="zh-CN" sz="2400"/>
              <a:t>one-hot</a:t>
            </a:r>
            <a:r>
              <a:rPr kumimoji="1" lang="zh-CN" altLang="en-US" sz="2400"/>
              <a:t>编码技术</a:t>
            </a:r>
            <a:endParaRPr kumimoji="1" lang="en-US" altLang="zh-CN" sz="2400"/>
          </a:p>
          <a:p>
            <a:r>
              <a:rPr kumimoji="1" lang="zh-CN" altLang="en-US" sz="2400"/>
              <a:t>根据问题的特点与各种回归分析算法的特点选择最合适的算法</a:t>
            </a:r>
            <a:endParaRPr kumimoji="1" lang="en-US" altLang="zh-CN" sz="2400"/>
          </a:p>
          <a:p>
            <a:r>
              <a:rPr kumimoji="1" lang="zh-CN" altLang="en-US" sz="2400"/>
              <a:t>对回归分析的评价方法</a:t>
            </a:r>
            <a:endParaRPr kumimoji="1" lang="en-US" altLang="zh-CN" sz="2400"/>
          </a:p>
          <a:p>
            <a:pPr lvl="1"/>
            <a:endParaRPr kumimoji="1" lang="zh-CN" altLang="en-US" sz="2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参考内容</a:t>
            </a:r>
            <a:endParaRPr kumimoji="1" lang="zh-CN" altLang="en-US"/>
          </a:p>
        </p:txBody>
      </p:sp>
      <p:sp>
        <p:nvSpPr>
          <p:cNvPr id="3" name="内容占位符 2"/>
          <p:cNvSpPr>
            <a:spLocks noGrp="1"/>
          </p:cNvSpPr>
          <p:nvPr>
            <p:ph idx="1"/>
          </p:nvPr>
        </p:nvSpPr>
        <p:spPr/>
        <p:txBody>
          <a:bodyPr>
            <a:normAutofit/>
          </a:bodyPr>
          <a:lstStyle/>
          <a:p>
            <a:pPr marL="457200" lvl="1" indent="0">
              <a:buNone/>
            </a:pPr>
            <a:r>
              <a:rPr kumimoji="1" lang="en-US" altLang="zh-CN" sz="2200"/>
              <a:t>[1]Life Exceptency (WHO)</a:t>
            </a:r>
            <a:endParaRPr kumimoji="1" lang="en-US" altLang="zh-CN" sz="2200"/>
          </a:p>
          <a:p>
            <a:pPr marL="457200" lvl="1" indent="0">
              <a:buNone/>
            </a:pPr>
            <a:r>
              <a:rPr kumimoji="1" lang="en-US" altLang="zh-CN" sz="2200">
                <a:hlinkClick r:id="rId1"/>
              </a:rPr>
              <a:t>https://www.kaggle.com/kumarajarshi/life-expectancy-who</a:t>
            </a:r>
            <a:endParaRPr kumimoji="1" lang="en-US" altLang="zh-CN" sz="2200"/>
          </a:p>
          <a:p>
            <a:pPr marL="457200" lvl="1" indent="0">
              <a:buNone/>
            </a:pPr>
            <a:r>
              <a:rPr kumimoji="1" lang="en-US" altLang="zh-CN" sz="2200"/>
              <a:t>[2] Life Expectancy Cleaning,EDA,Feature Engineering</a:t>
            </a:r>
            <a:endParaRPr kumimoji="1" lang="en-US" altLang="zh-CN" sz="2200"/>
          </a:p>
          <a:p>
            <a:pPr marL="457200" lvl="1" indent="0">
              <a:buNone/>
            </a:pPr>
            <a:r>
              <a:rPr kumimoji="1" lang="en-GB" altLang="zh-CN" sz="2200">
                <a:hlinkClick r:id="rId2"/>
              </a:rPr>
              <a:t>https://www.kaggle.com/harshini564/life-expectancy-cleaning-eda-feature-engineering</a:t>
            </a:r>
            <a:endParaRPr kumimoji="1" lang="en-GB" altLang="zh-CN" sz="2200"/>
          </a:p>
          <a:p>
            <a:pPr marL="457200" lvl="1" indent="0">
              <a:buNone/>
            </a:pPr>
            <a:r>
              <a:rPr kumimoji="1" lang="en-US" altLang="zh-CN" sz="2200"/>
              <a:t>[3] study Linear(&amp;Multi), Poly, DT, RF, Log Regression</a:t>
            </a:r>
            <a:endParaRPr kumimoji="1" lang="en-US" altLang="zh-CN" sz="2200"/>
          </a:p>
          <a:p>
            <a:pPr marL="457200" lvl="1" indent="0">
              <a:buNone/>
            </a:pPr>
            <a:r>
              <a:rPr kumimoji="1" lang="en-GB" altLang="zh-CN" sz="2200">
                <a:hlinkClick r:id="rId3"/>
              </a:rPr>
              <a:t>https://www.kaggle.com/mathchi/study-linear-multi-poly-dt-rf-log-regression</a:t>
            </a:r>
            <a:endParaRPr kumimoji="1" lang="en-GB" altLang="zh-CN" sz="2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kumimoji="1" lang="zh-CN" altLang="en-US" sz="7200"/>
              <a:t>谢谢！</a:t>
            </a:r>
            <a:endParaRPr kumimoji="1" lang="zh-CN" altLang="en-US" sz="7200"/>
          </a:p>
        </p:txBody>
      </p:sp>
      <p:sp>
        <p:nvSpPr>
          <p:cNvPr id="3" name="副标题 2"/>
          <p:cNvSpPr>
            <a:spLocks noGrp="1"/>
          </p:cNvSpPr>
          <p:nvPr>
            <p:ph type="subTitle" idx="1"/>
          </p:nvPr>
        </p:nvSpPr>
        <p:spPr/>
        <p:txBody>
          <a:bodyPr/>
          <a:lstStyle/>
          <a:p>
            <a:r>
              <a:rPr kumimoji="1" lang="en-US" altLang="zh-CN"/>
              <a:t>2020.12.14</a:t>
            </a:r>
            <a:endParaRPr kumimoji="1"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数据集</a:t>
            </a:r>
            <a:endParaRPr kumimoji="1" lang="zh-CN" altLang="en-US"/>
          </a:p>
        </p:txBody>
      </p:sp>
      <p:sp>
        <p:nvSpPr>
          <p:cNvPr id="3" name="内容占位符 2"/>
          <p:cNvSpPr>
            <a:spLocks noGrp="1"/>
          </p:cNvSpPr>
          <p:nvPr>
            <p:ph idx="1"/>
          </p:nvPr>
        </p:nvSpPr>
        <p:spPr/>
        <p:txBody>
          <a:bodyPr>
            <a:normAutofit/>
          </a:bodyPr>
          <a:lstStyle/>
          <a:p>
            <a:r>
              <a:rPr kumimoji="1" lang="zh-CN" altLang="en-US" sz="2200"/>
              <a:t>本数据集来自于世界卫生组织（</a:t>
            </a:r>
            <a:r>
              <a:rPr kumimoji="1" lang="en-GB" altLang="zh-CN" sz="2200"/>
              <a:t>WHO</a:t>
            </a:r>
            <a:r>
              <a:rPr kumimoji="1" lang="zh-CN" altLang="en-GB" sz="2200"/>
              <a:t>）</a:t>
            </a:r>
            <a:r>
              <a:rPr kumimoji="1" lang="zh-CN" altLang="en-US" sz="2200"/>
              <a:t>旗下的全球卫生观察站（</a:t>
            </a:r>
            <a:r>
              <a:rPr kumimoji="1" lang="en-GB" altLang="zh-CN" sz="2200"/>
              <a:t>GHO</a:t>
            </a:r>
            <a:r>
              <a:rPr kumimoji="1" lang="zh-CN" altLang="en-GB" sz="2200"/>
              <a:t>）</a:t>
            </a:r>
            <a:r>
              <a:rPr kumimoji="1" lang="zh-CN" altLang="en-US" sz="2200"/>
              <a:t>的数据库</a:t>
            </a:r>
            <a:endParaRPr kumimoji="1" lang="en-US" altLang="zh-CN" sz="2200"/>
          </a:p>
          <a:p>
            <a:r>
              <a:rPr kumimoji="1" lang="zh-CN" altLang="en-US" sz="2200"/>
              <a:t>数据集包括</a:t>
            </a:r>
            <a:r>
              <a:rPr kumimoji="1" lang="en-US" altLang="zh-CN" sz="2200"/>
              <a:t>193</a:t>
            </a:r>
            <a:r>
              <a:rPr kumimoji="1" lang="zh-CN" altLang="en-US" sz="2200"/>
              <a:t>个国家</a:t>
            </a:r>
            <a:r>
              <a:rPr kumimoji="1" lang="en-US" altLang="zh-CN" sz="2200"/>
              <a:t>/</a:t>
            </a:r>
            <a:r>
              <a:rPr kumimoji="1" lang="zh-CN" altLang="en-US" sz="2200"/>
              <a:t>地区</a:t>
            </a:r>
            <a:r>
              <a:rPr kumimoji="1" lang="en-US" altLang="zh-CN" sz="2200"/>
              <a:t>2000-2015</a:t>
            </a:r>
            <a:r>
              <a:rPr kumimoji="1" lang="zh-CN" altLang="en-US" sz="2200"/>
              <a:t>年的预期寿命以及各种可能的影响因素</a:t>
            </a:r>
            <a:endParaRPr kumimoji="1" lang="en-US" altLang="zh-CN" sz="2200"/>
          </a:p>
          <a:p>
            <a:r>
              <a:rPr kumimoji="1" lang="zh-CN" altLang="en-US" sz="2200"/>
              <a:t>影响因素总体上可以分为免疫因素、死亡率因素、经济因素和社会因素四大类</a:t>
            </a:r>
            <a:endParaRPr kumimoji="1" lang="zh-CN" altLang="en-US" sz="2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数据集</a:t>
            </a:r>
            <a:endParaRPr kumimoji="1" lang="zh-CN" altLang="en-US"/>
          </a:p>
        </p:txBody>
      </p:sp>
      <p:sp>
        <p:nvSpPr>
          <p:cNvPr id="3" name="内容占位符 2"/>
          <p:cNvSpPr>
            <a:spLocks noGrp="1"/>
          </p:cNvSpPr>
          <p:nvPr>
            <p:ph idx="1"/>
          </p:nvPr>
        </p:nvSpPr>
        <p:spPr/>
        <p:txBody>
          <a:bodyPr>
            <a:normAutofit/>
          </a:bodyPr>
          <a:lstStyle/>
          <a:p>
            <a:r>
              <a:rPr kumimoji="1" lang="zh-CN" altLang="en-US" sz="2200"/>
              <a:t>最终数据集是在剔除了一些难以获得有关数据的小国后得到的，由</a:t>
            </a:r>
            <a:r>
              <a:rPr kumimoji="1" lang="en-US" altLang="zh-CN" sz="2200"/>
              <a:t>22</a:t>
            </a:r>
            <a:r>
              <a:rPr kumimoji="1" lang="zh-CN" altLang="en-US" sz="2200"/>
              <a:t>列和</a:t>
            </a:r>
            <a:r>
              <a:rPr kumimoji="1" lang="en-US" altLang="zh-CN" sz="2200"/>
              <a:t>2938</a:t>
            </a:r>
            <a:r>
              <a:rPr kumimoji="1" lang="zh-CN" altLang="en-US" sz="2200"/>
              <a:t>行组成</a:t>
            </a:r>
            <a:endParaRPr kumimoji="1" lang="en-US" altLang="zh-CN" sz="2200"/>
          </a:p>
          <a:p>
            <a:r>
              <a:rPr kumimoji="1" lang="zh-CN" altLang="en-US" sz="2200"/>
              <a:t>列数据：</a:t>
            </a:r>
            <a:r>
              <a:rPr kumimoji="1" lang="zh-CN" altLang="en-GB" sz="2200"/>
              <a:t>国名</a:t>
            </a:r>
            <a:r>
              <a:rPr kumimoji="1" lang="zh-CN" altLang="en-US" sz="2200"/>
              <a:t>、年份、发展状态、预期寿命、成人死亡率、婴儿死亡率、酒精、百分比支出、</a:t>
            </a:r>
            <a:r>
              <a:rPr kumimoji="1" lang="zh-CN" altLang="en-GB" sz="2200"/>
              <a:t>乙型肝炎</a:t>
            </a:r>
            <a:r>
              <a:rPr kumimoji="1" lang="zh-CN" altLang="en-US" sz="2200"/>
              <a:t>、麻疹、</a:t>
            </a:r>
            <a:r>
              <a:rPr kumimoji="1" lang="en-GB" altLang="zh-CN" sz="2200"/>
              <a:t>BMI</a:t>
            </a:r>
            <a:r>
              <a:rPr kumimoji="1" lang="zh-CN" altLang="en-US" sz="2200"/>
              <a:t>、</a:t>
            </a:r>
            <a:r>
              <a:rPr kumimoji="1" lang="zh-CN" altLang="en-GB" sz="2200"/>
              <a:t>五岁</a:t>
            </a:r>
            <a:r>
              <a:rPr kumimoji="1" lang="zh-CN" altLang="en-US" sz="2200"/>
              <a:t>以下死亡率、</a:t>
            </a:r>
            <a:r>
              <a:rPr kumimoji="1" lang="zh-CN" altLang="en-GB" sz="2200"/>
              <a:t>小儿麻痹症</a:t>
            </a:r>
            <a:r>
              <a:rPr kumimoji="1" lang="zh-CN" altLang="en-US" sz="2200"/>
              <a:t>、</a:t>
            </a:r>
            <a:r>
              <a:rPr kumimoji="1" lang="zh-CN" altLang="en-GB" sz="2200"/>
              <a:t>总支出</a:t>
            </a:r>
            <a:r>
              <a:rPr kumimoji="1" lang="zh-CN" altLang="en-US" sz="2200"/>
              <a:t>、</a:t>
            </a:r>
            <a:r>
              <a:rPr kumimoji="1" lang="zh-CN" altLang="en-GB" sz="2200"/>
              <a:t>白喉</a:t>
            </a:r>
            <a:r>
              <a:rPr kumimoji="1" lang="zh-CN" altLang="en-US" sz="2200"/>
              <a:t>、</a:t>
            </a:r>
            <a:r>
              <a:rPr kumimoji="1" lang="en-GB" altLang="zh-CN" sz="2200"/>
              <a:t>HIV/AIDS</a:t>
            </a:r>
            <a:r>
              <a:rPr kumimoji="1" lang="zh-CN" altLang="en-US" sz="2200"/>
              <a:t>、</a:t>
            </a:r>
            <a:r>
              <a:rPr kumimoji="1" lang="en-GB" altLang="zh-CN" sz="2200"/>
              <a:t>GDP</a:t>
            </a:r>
            <a:r>
              <a:rPr kumimoji="1" lang="zh-CN" altLang="en-US" sz="2200"/>
              <a:t>、</a:t>
            </a:r>
            <a:r>
              <a:rPr kumimoji="1" lang="zh-CN" altLang="en-GB" sz="2200"/>
              <a:t>人口</a:t>
            </a:r>
            <a:r>
              <a:rPr kumimoji="1" lang="zh-CN" altLang="en-US" sz="2200"/>
              <a:t>、</a:t>
            </a:r>
            <a:r>
              <a:rPr kumimoji="1" lang="en-US" altLang="zh-CN" sz="2200"/>
              <a:t>1</a:t>
            </a:r>
            <a:r>
              <a:rPr kumimoji="1" lang="zh-CN" altLang="en-US" sz="2200"/>
              <a:t>～</a:t>
            </a:r>
            <a:r>
              <a:rPr kumimoji="1" lang="en-US" altLang="zh-CN" sz="2200"/>
              <a:t>19</a:t>
            </a:r>
            <a:r>
              <a:rPr kumimoji="1" lang="zh-CN" altLang="en-US" sz="2200"/>
              <a:t>岁瘦小率、</a:t>
            </a:r>
            <a:r>
              <a:rPr kumimoji="1" lang="en-US" altLang="zh-CN" sz="2200"/>
              <a:t>5</a:t>
            </a:r>
            <a:r>
              <a:rPr kumimoji="1" lang="zh-CN" altLang="en-US" sz="2200"/>
              <a:t>～</a:t>
            </a:r>
            <a:r>
              <a:rPr kumimoji="1" lang="en-US" altLang="zh-CN" sz="2200"/>
              <a:t>9</a:t>
            </a:r>
            <a:r>
              <a:rPr kumimoji="1" lang="zh-CN" altLang="en-US" sz="2200"/>
              <a:t>岁瘦小率、资源的收入构成、</a:t>
            </a:r>
            <a:r>
              <a:rPr kumimoji="1" lang="zh-CN" altLang="en-GB" sz="2200"/>
              <a:t>教育</a:t>
            </a:r>
            <a:endParaRPr kumimoji="1" lang="en-US" altLang="zh-CN" sz="2200"/>
          </a:p>
          <a:p>
            <a:r>
              <a:rPr lang="zh-CN" altLang="en-US" sz="2200"/>
              <a:t>国名与发展状态的数据类型为字符串，其他数据的数据类型为整数</a:t>
            </a:r>
            <a:r>
              <a:rPr lang="en-US" altLang="zh-CN" sz="2200"/>
              <a:t>/</a:t>
            </a:r>
            <a:r>
              <a:rPr lang="zh-CN" altLang="en-US" sz="2200"/>
              <a:t>浮点数</a:t>
            </a:r>
            <a:endParaRPr kumimoji="1" lang="zh-CN" altLang="en-US" sz="2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数据集</a:t>
            </a:r>
            <a:endParaRPr kumimoji="1" lang="zh-CN" altLang="en-US"/>
          </a:p>
        </p:txBody>
      </p:sp>
      <p:pic>
        <p:nvPicPr>
          <p:cNvPr id="10" name="内容占位符 9"/>
          <p:cNvPicPr>
            <a:picLocks noGrp="1" noChangeAspect="1"/>
          </p:cNvPicPr>
          <p:nvPr>
            <p:ph idx="1"/>
          </p:nvPr>
        </p:nvPicPr>
        <p:blipFill rotWithShape="1">
          <a:blip r:embed="rId1"/>
          <a:srcRect t="13164" r="20384"/>
          <a:stretch>
            <a:fillRect/>
          </a:stretch>
        </p:blipFill>
        <p:spPr>
          <a:xfrm>
            <a:off x="4557858" y="566844"/>
            <a:ext cx="7634142" cy="5204036"/>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数据预处理</a:t>
            </a:r>
            <a:endParaRPr kumimoji="1" lang="zh-CN" altLang="en-US"/>
          </a:p>
        </p:txBody>
      </p:sp>
      <p:sp>
        <p:nvSpPr>
          <p:cNvPr id="4" name="内容占位符 3"/>
          <p:cNvSpPr>
            <a:spLocks noGrp="1"/>
          </p:cNvSpPr>
          <p:nvPr>
            <p:ph idx="1"/>
          </p:nvPr>
        </p:nvSpPr>
        <p:spPr/>
        <p:txBody>
          <a:bodyPr/>
          <a:lstStyle/>
          <a:p>
            <a:r>
              <a:rPr kumimoji="1" lang="zh-CN" altLang="en-US" sz="2400"/>
              <a:t>数据清理</a:t>
            </a:r>
            <a:endParaRPr kumimoji="1" lang="en-US" altLang="zh-CN" sz="2400"/>
          </a:p>
          <a:p>
            <a:pPr lvl="1"/>
            <a:r>
              <a:rPr kumimoji="1" lang="zh-CN" altLang="en-US" sz="2200"/>
              <a:t>对列名的格式进行统一，删除不必要的空格，将分隔用空格改为下划线</a:t>
            </a:r>
            <a:endParaRPr kumimoji="1" lang="en-US" altLang="zh-CN" sz="2200"/>
          </a:p>
          <a:p>
            <a:pPr lvl="1"/>
            <a:r>
              <a:rPr kumimoji="1" lang="zh-CN" altLang="en-US" sz="2200"/>
              <a:t>检测缺失值，利用</a:t>
            </a:r>
            <a:r>
              <a:rPr kumimoji="1" lang="en-US" altLang="zh-CN" sz="2200"/>
              <a:t>pandas</a:t>
            </a:r>
            <a:r>
              <a:rPr kumimoji="1" lang="zh-CN" altLang="en-US" sz="2200"/>
              <a:t>库的</a:t>
            </a:r>
            <a:r>
              <a:rPr kumimoji="1" lang="en-US" altLang="zh-CN" sz="2200"/>
              <a:t>interpolate()</a:t>
            </a:r>
            <a:r>
              <a:rPr kumimoji="1" lang="zh-CN" altLang="en-US" sz="2200"/>
              <a:t>函数对缺失值进行插值，之后利用</a:t>
            </a:r>
            <a:r>
              <a:rPr kumimoji="1" lang="en-US" altLang="zh-CN" sz="2200"/>
              <a:t>dropna()</a:t>
            </a:r>
            <a:r>
              <a:rPr kumimoji="1" lang="zh-CN" altLang="en-US" sz="2200"/>
              <a:t>函数删除剩余的缺失值</a:t>
            </a:r>
            <a:endParaRPr kumimoji="1" lang="en-US" altLang="zh-CN" sz="2200"/>
          </a:p>
          <a:p>
            <a:pPr lvl="1"/>
            <a:r>
              <a:rPr kumimoji="1" lang="zh-CN" altLang="en-US" sz="2200"/>
              <a:t>使用箱形图探测离群值，利用</a:t>
            </a:r>
            <a:r>
              <a:rPr kumimoji="1" lang="en-US" altLang="zh-CN" sz="2200"/>
              <a:t>Tukey</a:t>
            </a:r>
            <a:r>
              <a:rPr kumimoji="1" lang="zh-CN" altLang="en-US" sz="2200"/>
              <a:t>法计算离群值数量，利用缩尾处理（</a:t>
            </a:r>
            <a:r>
              <a:rPr kumimoji="1" lang="en-GB" altLang="zh-CN" sz="2200"/>
              <a:t>Winsorization</a:t>
            </a:r>
            <a:r>
              <a:rPr kumimoji="1" lang="zh-CN" altLang="en-US" sz="2200"/>
              <a:t>）移除离群值</a:t>
            </a:r>
            <a:endParaRPr kumimoji="1" lang="zh-CN" altLang="en-US" sz="2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数据预处理</a:t>
            </a:r>
            <a:endParaRPr kumimoji="1" lang="zh-CN" altLang="en-US"/>
          </a:p>
        </p:txBody>
      </p:sp>
      <p:sp>
        <p:nvSpPr>
          <p:cNvPr id="4" name="内容占位符 3"/>
          <p:cNvSpPr>
            <a:spLocks noGrp="1"/>
          </p:cNvSpPr>
          <p:nvPr>
            <p:ph idx="1"/>
          </p:nvPr>
        </p:nvSpPr>
        <p:spPr/>
        <p:txBody>
          <a:bodyPr/>
          <a:lstStyle/>
          <a:p>
            <a:r>
              <a:rPr kumimoji="1" lang="zh-CN" altLang="en-US" sz="2400"/>
              <a:t>箱形图</a:t>
            </a:r>
            <a:endParaRPr kumimoji="1" lang="en-US" altLang="zh-CN" sz="2400"/>
          </a:p>
          <a:p>
            <a:pPr lvl="1"/>
            <a:r>
              <a:rPr lang="zh-CN" altLang="en-US" sz="2400"/>
              <a:t>一种用于显示一组数据分散情况资料的统计图</a:t>
            </a:r>
            <a:endParaRPr lang="en-US" altLang="zh-CN" sz="2400"/>
          </a:p>
          <a:p>
            <a:pPr lvl="1"/>
            <a:r>
              <a:rPr kumimoji="1" lang="zh-CN" altLang="en-US" sz="2400"/>
              <a:t>找到一组数据的中位数、下四分位数、上四分位数</a:t>
            </a:r>
            <a:endParaRPr kumimoji="1" lang="en-US" altLang="zh-CN" sz="2400"/>
          </a:p>
          <a:p>
            <a:pPr lvl="1"/>
            <a:r>
              <a:rPr kumimoji="1" lang="zh-CN" altLang="en-US" sz="2400"/>
              <a:t>计算出最小估计值、最大估计值</a:t>
            </a:r>
            <a:endParaRPr kumimoji="1" lang="en-US" altLang="zh-CN" sz="2400"/>
          </a:p>
          <a:p>
            <a:pPr lvl="1"/>
            <a:r>
              <a:rPr kumimoji="1" lang="zh-CN" altLang="en-US" sz="2400"/>
              <a:t>连接两个四分位数画出箱体</a:t>
            </a:r>
            <a:endParaRPr kumimoji="1" lang="en-US" altLang="zh-CN" sz="2400"/>
          </a:p>
          <a:p>
            <a:pPr lvl="1"/>
            <a:r>
              <a:rPr kumimoji="1" lang="zh-CN" altLang="en-US" sz="2400"/>
              <a:t>将最小估计值、最大估计值与箱体相连接，中位数在箱体中间</a:t>
            </a:r>
            <a:endParaRPr kumimoji="1" lang="en-US" altLang="zh-CN" sz="2400"/>
          </a:p>
          <a:p>
            <a:pPr lvl="1"/>
            <a:endParaRPr kumimoji="1" lang="en-US" altLang="zh-CN"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数据预处理</a:t>
            </a:r>
            <a:endParaRPr kumimoji="1" lang="zh-CN" altLang="en-US"/>
          </a:p>
        </p:txBody>
      </p:sp>
      <p:pic>
        <p:nvPicPr>
          <p:cNvPr id="1030" name="Picture 6"/>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5473155" y="803275"/>
            <a:ext cx="5571628" cy="5248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数据预处理</a:t>
            </a:r>
            <a:endParaRPr kumimoji="1" lang="zh-CN" altLang="en-US"/>
          </a:p>
        </p:txBody>
      </p:sp>
      <p:sp>
        <p:nvSpPr>
          <p:cNvPr id="4" name="内容占位符 3"/>
          <p:cNvSpPr>
            <a:spLocks noGrp="1"/>
          </p:cNvSpPr>
          <p:nvPr>
            <p:ph idx="1"/>
          </p:nvPr>
        </p:nvSpPr>
        <p:spPr/>
        <p:txBody>
          <a:bodyPr/>
          <a:lstStyle/>
          <a:p>
            <a:r>
              <a:rPr kumimoji="1" lang="en-US" altLang="zh-CN" sz="2400"/>
              <a:t>Tukey</a:t>
            </a:r>
            <a:r>
              <a:rPr kumimoji="1" lang="zh-CN" altLang="en-US" sz="2400"/>
              <a:t>法</a:t>
            </a:r>
            <a:endParaRPr kumimoji="1" lang="en-US" altLang="zh-CN" sz="2400"/>
          </a:p>
          <a:p>
            <a:pPr lvl="1"/>
            <a:r>
              <a:rPr kumimoji="1" lang="zh-CN" altLang="en-US" sz="2200"/>
              <a:t>根据下四分位数与上四分位数计算出最小估计值与最大估计值的方法，小于最小估计值或大于最大估计值的点视为离群点</a:t>
            </a:r>
            <a:endParaRPr kumimoji="1" lang="en-US" altLang="zh-CN" sz="2200"/>
          </a:p>
          <a:p>
            <a:pPr lvl="1"/>
            <a:r>
              <a:rPr kumimoji="1" lang="en-US" altLang="zh-CN" sz="2200"/>
              <a:t>min_val = Q1 – k * (Q3 – Q1)</a:t>
            </a:r>
            <a:endParaRPr kumimoji="1" lang="en-US" altLang="zh-CN" sz="2200"/>
          </a:p>
          <a:p>
            <a:pPr lvl="1"/>
            <a:r>
              <a:rPr kumimoji="1" lang="en-US" altLang="zh-CN" sz="2200"/>
              <a:t>max_val = Q3 + k * (Q3 – Q1)</a:t>
            </a:r>
            <a:endParaRPr kumimoji="1" lang="en-US" altLang="zh-CN" sz="2200"/>
          </a:p>
          <a:p>
            <a:pPr lvl="1"/>
            <a:r>
              <a:rPr kumimoji="1" lang="en-US" altLang="zh-CN" sz="2200"/>
              <a:t>k = 1.5</a:t>
            </a:r>
            <a:r>
              <a:rPr kumimoji="1" lang="zh-CN" altLang="en-US" sz="2200"/>
              <a:t>时，找出中度异常点，</a:t>
            </a:r>
            <a:r>
              <a:rPr kumimoji="1" lang="en-US" altLang="zh-CN" sz="2200"/>
              <a:t>k = 3</a:t>
            </a:r>
            <a:r>
              <a:rPr kumimoji="1" lang="zh-CN" altLang="en-US" sz="2200"/>
              <a:t>时，找出极度异常点</a:t>
            </a:r>
            <a:endParaRPr kumimoji="1" lang="en-US" altLang="zh-CN" sz="2200"/>
          </a:p>
          <a:p>
            <a:pPr lvl="1"/>
            <a:r>
              <a:rPr kumimoji="1" lang="zh-CN" altLang="en-US" sz="2200"/>
              <a:t>案例中</a:t>
            </a:r>
            <a:r>
              <a:rPr kumimoji="1" lang="en-US" altLang="zh-CN" sz="2200"/>
              <a:t>k = 1.5</a:t>
            </a:r>
            <a:endParaRPr kumimoji="1" lang="en-US" altLang="zh-CN" sz="2200"/>
          </a:p>
        </p:txBody>
      </p:sp>
    </p:spTree>
  </p:cSld>
  <p:clrMapOvr>
    <a:masterClrMapping/>
  </p:clrMapOvr>
</p:sld>
</file>

<file path=ppt/theme/theme1.xml><?xml version="1.0" encoding="utf-8"?>
<a:theme xmlns:a="http://schemas.openxmlformats.org/drawingml/2006/main" name="地图集">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地图集</Template>
  <TotalTime>0</TotalTime>
  <Words>2596</Words>
  <Application>WPS 演示</Application>
  <PresentationFormat>宽屏</PresentationFormat>
  <Paragraphs>188</Paragraphs>
  <Slides>26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Arial</vt:lpstr>
      <vt:lpstr>宋体</vt:lpstr>
      <vt:lpstr>Wingdings</vt:lpstr>
      <vt:lpstr>Calibri Light</vt:lpstr>
      <vt:lpstr>Rockwell</vt:lpstr>
      <vt:lpstr>微软雅黑</vt:lpstr>
      <vt:lpstr>Arial Unicode MS</vt:lpstr>
      <vt:lpstr>Calibri</vt:lpstr>
      <vt:lpstr>地图集</vt:lpstr>
      <vt:lpstr>世界各国/地区预期寿命影响因素分析与相关的回归分析</vt:lpstr>
      <vt:lpstr>背景</vt:lpstr>
      <vt:lpstr>数据集</vt:lpstr>
      <vt:lpstr>数据集</vt:lpstr>
      <vt:lpstr>数据集</vt:lpstr>
      <vt:lpstr>数据预处理</vt:lpstr>
      <vt:lpstr>数据预处理</vt:lpstr>
      <vt:lpstr>数据预处理</vt:lpstr>
      <vt:lpstr>数据预处理</vt:lpstr>
      <vt:lpstr>数据预处理</vt:lpstr>
      <vt:lpstr>数据预处理</vt:lpstr>
      <vt:lpstr>数据可视化</vt:lpstr>
      <vt:lpstr>数据可视化</vt:lpstr>
      <vt:lpstr>数据可视化</vt:lpstr>
      <vt:lpstr>数据可视化</vt:lpstr>
      <vt:lpstr>特征工程</vt:lpstr>
      <vt:lpstr>特征工程</vt:lpstr>
      <vt:lpstr>机器学习算法</vt:lpstr>
      <vt:lpstr>机器学习算法</vt:lpstr>
      <vt:lpstr>机器学习算法</vt:lpstr>
      <vt:lpstr>机器学习算法</vt:lpstr>
      <vt:lpstr>机器学习算法</vt:lpstr>
      <vt:lpstr>主要结果</vt:lpstr>
      <vt:lpstr>小结</vt:lpstr>
      <vt:lpstr>参考内容</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世界各国/地区预期寿命预测</dc:title>
  <dc:creator>X R</dc:creator>
  <cp:lastModifiedBy>Administrator</cp:lastModifiedBy>
  <cp:revision>56</cp:revision>
  <dcterms:created xsi:type="dcterms:W3CDTF">2020-12-13T14:38:00Z</dcterms:created>
  <dcterms:modified xsi:type="dcterms:W3CDTF">2021-03-03T14:18:53Z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2052-11.1.0.9021</vt:lpwstr>
  </property>
</Properties>
</file>