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notesSlides/notesSlide3.xml" ContentType="application/vnd.openxmlformats-officedocument.presentationml.notesSlide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21"/>
  </p:notesMasterIdLst>
  <p:sldIdLst>
    <p:sldId id="257" r:id="rId2"/>
    <p:sldId id="288" r:id="rId3"/>
    <p:sldId id="259" r:id="rId4"/>
    <p:sldId id="280" r:id="rId5"/>
    <p:sldId id="287" r:id="rId6"/>
    <p:sldId id="272" r:id="rId7"/>
    <p:sldId id="281" r:id="rId8"/>
    <p:sldId id="285" r:id="rId9"/>
    <p:sldId id="290" r:id="rId10"/>
    <p:sldId id="289" r:id="rId11"/>
    <p:sldId id="291" r:id="rId12"/>
    <p:sldId id="282" r:id="rId13"/>
    <p:sldId id="292" r:id="rId14"/>
    <p:sldId id="293" r:id="rId15"/>
    <p:sldId id="283" r:id="rId16"/>
    <p:sldId id="294" r:id="rId17"/>
    <p:sldId id="295" r:id="rId18"/>
    <p:sldId id="286" r:id="rId19"/>
    <p:sldId id="284" r:id="rId20"/>
  </p:sldIdLst>
  <p:sldSz cx="9001125" cy="5040313"/>
  <p:notesSz cx="6858000" cy="9144000"/>
  <p:custDataLst>
    <p:tags r:id="rId22"/>
  </p:custDataLst>
  <p:defaultTextStyle>
    <a:defPPr>
      <a:defRPr lang="zh-CN"/>
    </a:defPPr>
    <a:lvl1pPr marL="0" algn="l" defTabSz="80229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401147" algn="l" defTabSz="80229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802295" algn="l" defTabSz="80229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203442" algn="l" defTabSz="80229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1604589" algn="l" defTabSz="80229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2005736" algn="l" defTabSz="80229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2406884" algn="l" defTabSz="80229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2808031" algn="l" defTabSz="80229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3209178" algn="l" defTabSz="80229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88">
          <p15:clr>
            <a:srgbClr val="A4A3A4"/>
          </p15:clr>
        </p15:guide>
        <p15:guide id="2" pos="2835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B0012"/>
    <a:srgbClr val="C00000"/>
    <a:srgbClr val="17375E"/>
    <a:srgbClr val="FFC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927" autoAdjust="0"/>
    <p:restoredTop sz="94660"/>
  </p:normalViewPr>
  <p:slideViewPr>
    <p:cSldViewPr>
      <p:cViewPr varScale="1">
        <p:scale>
          <a:sx n="110" d="100"/>
          <a:sy n="110" d="100"/>
        </p:scale>
        <p:origin x="970" y="72"/>
      </p:cViewPr>
      <p:guideLst>
        <p:guide orient="horz" pos="1588"/>
        <p:guide pos="283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gs" Target="tags/tag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A5EAB1-25CC-4F72-A2FC-3BABBE5A9D32}" type="datetimeFigureOut">
              <a:rPr lang="zh-CN" altLang="en-US" smtClean="0"/>
              <a:t>2020/12/3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74688" y="1143000"/>
            <a:ext cx="55086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B8BA23-BD00-4857-B603-DD487FFC39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5919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B8BA23-BD00-4857-B603-DD487FFC396E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39459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2013</a:t>
            </a:r>
            <a:r>
              <a:rPr lang="zh-CN" altLang="en-US" dirty="0"/>
              <a:t>年</a:t>
            </a:r>
            <a:r>
              <a:rPr lang="en-US" altLang="zh-CN" dirty="0"/>
              <a:t>11</a:t>
            </a:r>
            <a:r>
              <a:rPr lang="zh-CN" altLang="en-US" dirty="0"/>
              <a:t>月习近平在湖南湘西考察时首次提出；</a:t>
            </a:r>
            <a:r>
              <a:rPr lang="en-US" altLang="zh-CN" b="0" i="0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2015</a:t>
            </a:r>
            <a:r>
              <a:rPr lang="zh-CN" altLang="en-US" b="0" i="0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年</a:t>
            </a:r>
            <a:r>
              <a:rPr lang="en-US" altLang="zh-CN" b="0" i="0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6</a:t>
            </a:r>
            <a:r>
              <a:rPr lang="zh-CN" altLang="en-US" b="0" i="0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月，习近平在贵州就加大推进扶贫开发工作全面阐述了“精准扶贫”概念，提出“六个精准”</a:t>
            </a:r>
            <a:endParaRPr lang="en-US" altLang="zh-CN" b="0" i="0" dirty="0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zh-CN" altLang="en-US" dirty="0"/>
              <a:t>以往的扶贫开发理论和实践在“扶持谁”“谁来扶”及“怎么扶”方面强调的比较多，但在贫困户、贫困村、贫困县如何退出方面很少涉及，甚至出现了以被评为贫困户、贫困县为荣的怪事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B8BA23-BD00-4857-B603-DD487FFC396E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07320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B8BA23-BD00-4857-B603-DD487FFC396E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37889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B8BA23-BD00-4857-B603-DD487FFC396E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96484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B8BA23-BD00-4857-B603-DD487FFC396E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46440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B8BA23-BD00-4857-B603-DD487FFC396E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51097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B8BA23-BD00-4857-B603-DD487FFC396E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56708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B8BA23-BD00-4857-B603-DD487FFC396E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61274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B8BA23-BD00-4857-B603-DD487FFC396E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44177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B8BA23-BD00-4857-B603-DD487FFC396E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45160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B8BA23-BD00-4857-B603-DD487FFC396E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31204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B8BA23-BD00-4857-B603-DD487FFC396E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312863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B8BA23-BD00-4857-B603-DD487FFC396E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375280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B8BA23-BD00-4857-B603-DD487FFC396E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778524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B8BA23-BD00-4857-B603-DD487FFC396E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45015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B8BA23-BD00-4857-B603-DD487FFC396E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99673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B8BA23-BD00-4857-B603-DD487FFC396E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910720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B8BA23-BD00-4857-B603-DD487FFC396E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137627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B8BA23-BD00-4857-B603-DD487FFC396E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04203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75085" y="1565764"/>
            <a:ext cx="7650956" cy="10804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50169" y="2856177"/>
            <a:ext cx="6300788" cy="12880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011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022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034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6045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0057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4068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8080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2091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2020/12/3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2020/12/3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11027" y="3238868"/>
            <a:ext cx="7650956" cy="1001062"/>
          </a:xfrm>
        </p:spPr>
        <p:txBody>
          <a:bodyPr anchor="t"/>
          <a:lstStyle>
            <a:lvl1pPr algn="l">
              <a:defRPr sz="35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11027" y="2136300"/>
            <a:ext cx="7650956" cy="1102568"/>
          </a:xfrm>
        </p:spPr>
        <p:txBody>
          <a:bodyPr anchor="b"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0114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8022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20344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60458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200573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40688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80803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320917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2020/12/3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0056" y="1176073"/>
            <a:ext cx="3975497" cy="3326374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5572" y="1176073"/>
            <a:ext cx="3975497" cy="3326374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2020/12/3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0056" y="1128237"/>
            <a:ext cx="3977060" cy="470195"/>
          </a:xfrm>
        </p:spPr>
        <p:txBody>
          <a:bodyPr anchor="b"/>
          <a:lstStyle>
            <a:lvl1pPr marL="0" indent="0">
              <a:buNone/>
              <a:defRPr sz="2100" b="1"/>
            </a:lvl1pPr>
            <a:lvl2pPr marL="401147" indent="0">
              <a:buNone/>
              <a:defRPr sz="1800" b="1"/>
            </a:lvl2pPr>
            <a:lvl3pPr marL="802295" indent="0">
              <a:buNone/>
              <a:defRPr sz="1600" b="1"/>
            </a:lvl3pPr>
            <a:lvl4pPr marL="1203442" indent="0">
              <a:buNone/>
              <a:defRPr sz="1400" b="1"/>
            </a:lvl4pPr>
            <a:lvl5pPr marL="1604589" indent="0">
              <a:buNone/>
              <a:defRPr sz="1400" b="1"/>
            </a:lvl5pPr>
            <a:lvl6pPr marL="2005736" indent="0">
              <a:buNone/>
              <a:defRPr sz="1400" b="1"/>
            </a:lvl6pPr>
            <a:lvl7pPr marL="2406884" indent="0">
              <a:buNone/>
              <a:defRPr sz="1400" b="1"/>
            </a:lvl7pPr>
            <a:lvl8pPr marL="2808031" indent="0">
              <a:buNone/>
              <a:defRPr sz="1400" b="1"/>
            </a:lvl8pPr>
            <a:lvl9pPr marL="3209178" indent="0">
              <a:buNone/>
              <a:defRPr sz="14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0056" y="1598433"/>
            <a:ext cx="3977060" cy="290401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572447" y="1128237"/>
            <a:ext cx="3978622" cy="470195"/>
          </a:xfrm>
        </p:spPr>
        <p:txBody>
          <a:bodyPr anchor="b"/>
          <a:lstStyle>
            <a:lvl1pPr marL="0" indent="0">
              <a:buNone/>
              <a:defRPr sz="2100" b="1"/>
            </a:lvl1pPr>
            <a:lvl2pPr marL="401147" indent="0">
              <a:buNone/>
              <a:defRPr sz="1800" b="1"/>
            </a:lvl2pPr>
            <a:lvl3pPr marL="802295" indent="0">
              <a:buNone/>
              <a:defRPr sz="1600" b="1"/>
            </a:lvl3pPr>
            <a:lvl4pPr marL="1203442" indent="0">
              <a:buNone/>
              <a:defRPr sz="1400" b="1"/>
            </a:lvl4pPr>
            <a:lvl5pPr marL="1604589" indent="0">
              <a:buNone/>
              <a:defRPr sz="1400" b="1"/>
            </a:lvl5pPr>
            <a:lvl6pPr marL="2005736" indent="0">
              <a:buNone/>
              <a:defRPr sz="1400" b="1"/>
            </a:lvl6pPr>
            <a:lvl7pPr marL="2406884" indent="0">
              <a:buNone/>
              <a:defRPr sz="1400" b="1"/>
            </a:lvl7pPr>
            <a:lvl8pPr marL="2808031" indent="0">
              <a:buNone/>
              <a:defRPr sz="1400" b="1"/>
            </a:lvl8pPr>
            <a:lvl9pPr marL="3209178" indent="0">
              <a:buNone/>
              <a:defRPr sz="14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572447" y="1598433"/>
            <a:ext cx="3978622" cy="290401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2020/12/3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2020/12/3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2020/12/3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0057" y="200679"/>
            <a:ext cx="2961308" cy="854053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19190" y="200679"/>
            <a:ext cx="5031879" cy="4301768"/>
          </a:xfrm>
        </p:spPr>
        <p:txBody>
          <a:bodyPr/>
          <a:lstStyle>
            <a:lvl1pPr>
              <a:defRPr sz="2800"/>
            </a:lvl1pPr>
            <a:lvl2pPr>
              <a:defRPr sz="25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0057" y="1054733"/>
            <a:ext cx="2961308" cy="3447714"/>
          </a:xfrm>
        </p:spPr>
        <p:txBody>
          <a:bodyPr/>
          <a:lstStyle>
            <a:lvl1pPr marL="0" indent="0">
              <a:buNone/>
              <a:defRPr sz="1200"/>
            </a:lvl1pPr>
            <a:lvl2pPr marL="401147" indent="0">
              <a:buNone/>
              <a:defRPr sz="1100"/>
            </a:lvl2pPr>
            <a:lvl3pPr marL="802295" indent="0">
              <a:buNone/>
              <a:defRPr sz="900"/>
            </a:lvl3pPr>
            <a:lvl4pPr marL="1203442" indent="0">
              <a:buNone/>
              <a:defRPr sz="800"/>
            </a:lvl4pPr>
            <a:lvl5pPr marL="1604589" indent="0">
              <a:buNone/>
              <a:defRPr sz="800"/>
            </a:lvl5pPr>
            <a:lvl6pPr marL="2005736" indent="0">
              <a:buNone/>
              <a:defRPr sz="800"/>
            </a:lvl6pPr>
            <a:lvl7pPr marL="2406884" indent="0">
              <a:buNone/>
              <a:defRPr sz="800"/>
            </a:lvl7pPr>
            <a:lvl8pPr marL="2808031" indent="0">
              <a:buNone/>
              <a:defRPr sz="800"/>
            </a:lvl8pPr>
            <a:lvl9pPr marL="3209178" indent="0">
              <a:buNone/>
              <a:defRPr sz="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2020/12/3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64284" y="3528219"/>
            <a:ext cx="5400675" cy="416526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64284" y="450361"/>
            <a:ext cx="5400675" cy="3024188"/>
          </a:xfrm>
        </p:spPr>
        <p:txBody>
          <a:bodyPr/>
          <a:lstStyle>
            <a:lvl1pPr marL="0" indent="0">
              <a:buNone/>
              <a:defRPr sz="2800"/>
            </a:lvl1pPr>
            <a:lvl2pPr marL="401147" indent="0">
              <a:buNone/>
              <a:defRPr sz="2500"/>
            </a:lvl2pPr>
            <a:lvl3pPr marL="802295" indent="0">
              <a:buNone/>
              <a:defRPr sz="2100"/>
            </a:lvl3pPr>
            <a:lvl4pPr marL="1203442" indent="0">
              <a:buNone/>
              <a:defRPr sz="1800"/>
            </a:lvl4pPr>
            <a:lvl5pPr marL="1604589" indent="0">
              <a:buNone/>
              <a:defRPr sz="1800"/>
            </a:lvl5pPr>
            <a:lvl6pPr marL="2005736" indent="0">
              <a:buNone/>
              <a:defRPr sz="1800"/>
            </a:lvl6pPr>
            <a:lvl7pPr marL="2406884" indent="0">
              <a:buNone/>
              <a:defRPr sz="1800"/>
            </a:lvl7pPr>
            <a:lvl8pPr marL="2808031" indent="0">
              <a:buNone/>
              <a:defRPr sz="1800"/>
            </a:lvl8pPr>
            <a:lvl9pPr marL="3209178" indent="0">
              <a:buNone/>
              <a:defRPr sz="18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64284" y="3944746"/>
            <a:ext cx="5400675" cy="591536"/>
          </a:xfrm>
        </p:spPr>
        <p:txBody>
          <a:bodyPr/>
          <a:lstStyle>
            <a:lvl1pPr marL="0" indent="0">
              <a:buNone/>
              <a:defRPr sz="1200"/>
            </a:lvl1pPr>
            <a:lvl2pPr marL="401147" indent="0">
              <a:buNone/>
              <a:defRPr sz="1100"/>
            </a:lvl2pPr>
            <a:lvl3pPr marL="802295" indent="0">
              <a:buNone/>
              <a:defRPr sz="900"/>
            </a:lvl3pPr>
            <a:lvl4pPr marL="1203442" indent="0">
              <a:buNone/>
              <a:defRPr sz="800"/>
            </a:lvl4pPr>
            <a:lvl5pPr marL="1604589" indent="0">
              <a:buNone/>
              <a:defRPr sz="800"/>
            </a:lvl5pPr>
            <a:lvl6pPr marL="2005736" indent="0">
              <a:buNone/>
              <a:defRPr sz="800"/>
            </a:lvl6pPr>
            <a:lvl7pPr marL="2406884" indent="0">
              <a:buNone/>
              <a:defRPr sz="800"/>
            </a:lvl7pPr>
            <a:lvl8pPr marL="2808031" indent="0">
              <a:buNone/>
              <a:defRPr sz="800"/>
            </a:lvl8pPr>
            <a:lvl9pPr marL="3209178" indent="0">
              <a:buNone/>
              <a:defRPr sz="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2020/12/3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2020/12/3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25816" y="201847"/>
            <a:ext cx="2025253" cy="4300600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0056" y="201847"/>
            <a:ext cx="5925741" cy="430060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2020/12/3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0056" y="201846"/>
            <a:ext cx="8101013" cy="840052"/>
          </a:xfrm>
          <a:prstGeom prst="rect">
            <a:avLst/>
          </a:prstGeom>
        </p:spPr>
        <p:txBody>
          <a:bodyPr vert="horz" lIns="80229" tIns="40115" rIns="80229" bIns="40115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0056" y="1176073"/>
            <a:ext cx="8101013" cy="3326374"/>
          </a:xfrm>
          <a:prstGeom prst="rect">
            <a:avLst/>
          </a:prstGeom>
        </p:spPr>
        <p:txBody>
          <a:bodyPr vert="horz" lIns="80229" tIns="40115" rIns="80229" bIns="40115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0056" y="4671624"/>
            <a:ext cx="2100263" cy="268350"/>
          </a:xfrm>
          <a:prstGeom prst="rect">
            <a:avLst/>
          </a:prstGeom>
        </p:spPr>
        <p:txBody>
          <a:bodyPr vert="horz" lIns="80229" tIns="40115" rIns="80229" bIns="40115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  <a:ea typeface="微软雅黑" panose="020B0503020204020204" pitchFamily="34" charset="-122"/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2020/12/3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75385" y="4671624"/>
            <a:ext cx="2850356" cy="268350"/>
          </a:xfrm>
          <a:prstGeom prst="rect">
            <a:avLst/>
          </a:prstGeom>
        </p:spPr>
        <p:txBody>
          <a:bodyPr vert="horz" lIns="80229" tIns="40115" rIns="80229" bIns="40115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0806" y="4671624"/>
            <a:ext cx="2100263" cy="268350"/>
          </a:xfrm>
          <a:prstGeom prst="rect">
            <a:avLst/>
          </a:prstGeom>
        </p:spPr>
        <p:txBody>
          <a:bodyPr vert="horz" lIns="80229" tIns="40115" rIns="80229" bIns="40115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  <a:ea typeface="微软雅黑" panose="020B0503020204020204" pitchFamily="34" charset="-122"/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802295" rtl="0" eaLnBrk="1" latinLnBrk="0" hangingPunct="1">
        <a:spcBef>
          <a:spcPct val="0"/>
        </a:spcBef>
        <a:buNone/>
        <a:defRPr sz="3900" kern="1200">
          <a:solidFill>
            <a:schemeClr val="tx1"/>
          </a:solidFill>
          <a:latin typeface="+mj-lt"/>
          <a:ea typeface="微软雅黑" panose="020B0503020204020204" pitchFamily="34" charset="-122"/>
          <a:cs typeface="+mj-cs"/>
        </a:defRPr>
      </a:lvl1pPr>
    </p:titleStyle>
    <p:bodyStyle>
      <a:lvl1pPr marL="300860" indent="-300860" algn="l" defTabSz="802295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1pPr>
      <a:lvl2pPr marL="651864" indent="-250717" algn="l" defTabSz="802295" rtl="0" eaLnBrk="1" latinLnBrk="0" hangingPunct="1">
        <a:spcBef>
          <a:spcPct val="20000"/>
        </a:spcBef>
        <a:buFont typeface="Arial" pitchFamily="34" charset="0"/>
        <a:buChar char="–"/>
        <a:defRPr sz="25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2pPr>
      <a:lvl3pPr marL="1002868" indent="-200574" algn="l" defTabSz="802295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3pPr>
      <a:lvl4pPr marL="1404015" indent="-200574" algn="l" defTabSz="802295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4pPr>
      <a:lvl5pPr marL="1805163" indent="-200574" algn="l" defTabSz="802295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5pPr>
      <a:lvl6pPr marL="2206310" indent="-200574" algn="l" defTabSz="802295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07457" indent="-200574" algn="l" defTabSz="802295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008605" indent="-200574" algn="l" defTabSz="802295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409752" indent="-200574" algn="l" defTabSz="802295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80229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1147" algn="l" defTabSz="80229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02295" algn="l" defTabSz="80229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03442" algn="l" defTabSz="80229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04589" algn="l" defTabSz="80229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05736" algn="l" defTabSz="80229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06884" algn="l" defTabSz="80229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08031" algn="l" defTabSz="80229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09178" algn="l" defTabSz="80229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tags" Target="../tags/tag14.xml"/><Relationship Id="rId18" Type="http://schemas.openxmlformats.org/officeDocument/2006/relationships/tags" Target="../tags/tag19.xml"/><Relationship Id="rId3" Type="http://schemas.openxmlformats.org/officeDocument/2006/relationships/tags" Target="../tags/tag4.xml"/><Relationship Id="rId21" Type="http://schemas.openxmlformats.org/officeDocument/2006/relationships/tags" Target="../tags/tag22.xml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17" Type="http://schemas.openxmlformats.org/officeDocument/2006/relationships/tags" Target="../tags/tag18.xml"/><Relationship Id="rId25" Type="http://schemas.openxmlformats.org/officeDocument/2006/relationships/notesSlide" Target="../notesSlides/notesSlide3.xml"/><Relationship Id="rId2" Type="http://schemas.openxmlformats.org/officeDocument/2006/relationships/tags" Target="../tags/tag3.xml"/><Relationship Id="rId16" Type="http://schemas.openxmlformats.org/officeDocument/2006/relationships/tags" Target="../tags/tag17.xml"/><Relationship Id="rId20" Type="http://schemas.openxmlformats.org/officeDocument/2006/relationships/tags" Target="../tags/tag21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24" Type="http://schemas.openxmlformats.org/officeDocument/2006/relationships/slideLayout" Target="../slideLayouts/slideLayout1.xml"/><Relationship Id="rId5" Type="http://schemas.openxmlformats.org/officeDocument/2006/relationships/tags" Target="../tags/tag6.xml"/><Relationship Id="rId15" Type="http://schemas.openxmlformats.org/officeDocument/2006/relationships/tags" Target="../tags/tag16.xml"/><Relationship Id="rId23" Type="http://schemas.openxmlformats.org/officeDocument/2006/relationships/tags" Target="../tags/tag24.xml"/><Relationship Id="rId10" Type="http://schemas.openxmlformats.org/officeDocument/2006/relationships/tags" Target="../tags/tag11.xml"/><Relationship Id="rId19" Type="http://schemas.openxmlformats.org/officeDocument/2006/relationships/tags" Target="../tags/tag20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tags" Target="../tags/tag15.xml"/><Relationship Id="rId22" Type="http://schemas.openxmlformats.org/officeDocument/2006/relationships/tags" Target="../tags/tag2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27.xml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tags" Target="../tags/tag30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tags" Target="../tags/tag31.xml"/><Relationship Id="rId5" Type="http://schemas.openxmlformats.org/officeDocument/2006/relationships/notesSlide" Target="../notesSlides/notesSlide12.xml"/><Relationship Id="rId4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tags" Target="../tags/tag36.xml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5" Type="http://schemas.openxmlformats.org/officeDocument/2006/relationships/notesSlide" Target="../notesSlides/notesSlide15.xml"/><Relationship Id="rId4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1512044"/>
            <a:ext cx="9001125" cy="2520280"/>
          </a:xfrm>
          <a:prstGeom prst="rect">
            <a:avLst/>
          </a:prstGeom>
          <a:solidFill>
            <a:srgbClr val="8B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858" tIns="44929" rIns="89858" bIns="44929" rtlCol="0" anchor="ctr"/>
          <a:lstStyle/>
          <a:p>
            <a:pPr algn="ctr"/>
            <a:endParaRPr lang="zh-CN" altLang="en-US" dirty="0">
              <a:solidFill>
                <a:srgbClr val="C00000"/>
              </a:solidFill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900162" y="1582624"/>
            <a:ext cx="7230053" cy="1247591"/>
          </a:xfrm>
          <a:prstGeom prst="rect">
            <a:avLst/>
          </a:prstGeom>
        </p:spPr>
        <p:txBody>
          <a:bodyPr wrap="square" lIns="89858" tIns="44929" rIns="89858" bIns="44929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基于神经网络预测材料吸附</a:t>
            </a:r>
            <a:endParaRPr lang="en-US" altLang="zh-CN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机器学习应用实践案例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8475" y="4281642"/>
            <a:ext cx="1584176" cy="444964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1476226" y="3403453"/>
            <a:ext cx="6120680" cy="369332"/>
            <a:chOff x="1476226" y="3403453"/>
            <a:chExt cx="6120680" cy="369332"/>
          </a:xfrm>
        </p:grpSpPr>
        <p:cxnSp>
          <p:nvCxnSpPr>
            <p:cNvPr id="13" name="直接连接符 12"/>
            <p:cNvCxnSpPr>
              <a:cxnSpLocks/>
            </p:cNvCxnSpPr>
            <p:nvPr/>
          </p:nvCxnSpPr>
          <p:spPr>
            <a:xfrm>
              <a:off x="1476226" y="3588119"/>
              <a:ext cx="6120680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矩形 14"/>
            <p:cNvSpPr/>
            <p:nvPr/>
          </p:nvSpPr>
          <p:spPr>
            <a:xfrm>
              <a:off x="2916386" y="3484729"/>
              <a:ext cx="3240360" cy="22066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>
              <a:off x="2934388" y="3466799"/>
              <a:ext cx="3204356" cy="256526"/>
            </a:xfrm>
            <a:prstGeom prst="rect">
              <a:avLst/>
            </a:prstGeom>
            <a:solidFill>
              <a:srgbClr val="8B00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2565347" y="3403453"/>
              <a:ext cx="39424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谢成瀚 环境科学与工程学院</a:t>
              </a:r>
              <a:endParaRPr lang="en-US" altLang="zh-CN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91015505"/>
      </p:ext>
    </p:extLst>
  </p:cSld>
  <p:clrMapOvr>
    <a:masterClrMapping/>
  </p:clrMapOvr>
  <p:extLst>
    <p:ext uri="{E180D4A7-C9FB-4DFB-919C-405C955672EB}">
      <p14:showEvtLst xmlns:p14="http://schemas.microsoft.com/office/powerpoint/2010/main">
        <p14:playEvt time="77" objId="10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>
          <a:xfrm>
            <a:off x="-5228" y="315160"/>
            <a:ext cx="292359" cy="493944"/>
          </a:xfrm>
          <a:prstGeom prst="rect">
            <a:avLst/>
          </a:prstGeom>
          <a:solidFill>
            <a:srgbClr val="8B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389" tIns="33694" rIns="67389" bIns="33694" rtlCol="0" anchor="ctr"/>
          <a:lstStyle/>
          <a:p>
            <a:pPr algn="ctr" defTabSz="673312"/>
            <a:endParaRPr lang="zh-CN" altLang="en-US" sz="1700" dirty="0">
              <a:solidFill>
                <a:srgbClr val="4E639C"/>
              </a:solidFill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64819" y="315143"/>
            <a:ext cx="120550" cy="49394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389" tIns="33694" rIns="67389" bIns="33694" rtlCol="0" anchor="ctr"/>
          <a:lstStyle/>
          <a:p>
            <a:pPr algn="ctr" defTabSz="673312"/>
            <a:endParaRPr lang="zh-CN" altLang="en-US" sz="1700" dirty="0">
              <a:solidFill>
                <a:srgbClr val="4E639C"/>
              </a:solidFill>
              <a:ea typeface="微软雅黑" panose="020B0503020204020204" pitchFamily="34" charset="-122"/>
            </a:endParaRPr>
          </a:p>
        </p:txBody>
      </p:sp>
      <p:sp>
        <p:nvSpPr>
          <p:cNvPr id="26" name="TextBox 8"/>
          <p:cNvSpPr txBox="1"/>
          <p:nvPr/>
        </p:nvSpPr>
        <p:spPr>
          <a:xfrm>
            <a:off x="563057" y="346671"/>
            <a:ext cx="2370584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defTabSz="638367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dirty="0">
                <a:solidFill>
                  <a:prstClr val="black">
                    <a:lumMod val="65000"/>
                    <a:lumOff val="35000"/>
                  </a:prstClr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文献来源</a:t>
            </a: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3446" y="320459"/>
            <a:ext cx="1720710" cy="483313"/>
          </a:xfrm>
          <a:prstGeom prst="rect">
            <a:avLst/>
          </a:prstGeom>
        </p:spPr>
      </p:pic>
      <p:sp>
        <p:nvSpPr>
          <p:cNvPr id="29" name="矩形 28"/>
          <p:cNvSpPr/>
          <p:nvPr/>
        </p:nvSpPr>
        <p:spPr>
          <a:xfrm>
            <a:off x="8854946" y="315143"/>
            <a:ext cx="146180" cy="493944"/>
          </a:xfrm>
          <a:prstGeom prst="rect">
            <a:avLst/>
          </a:prstGeom>
          <a:solidFill>
            <a:srgbClr val="8B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389" tIns="33694" rIns="67389" bIns="33694" rtlCol="0" anchor="ctr"/>
          <a:lstStyle/>
          <a:p>
            <a:pPr algn="ctr" defTabSz="673312"/>
            <a:endParaRPr lang="zh-CN" altLang="en-US" sz="1700" dirty="0">
              <a:solidFill>
                <a:srgbClr val="4E639C"/>
              </a:solidFill>
              <a:ea typeface="微软雅黑" panose="020B0503020204020204" pitchFamily="34" charset="-122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DF78192-3733-40B6-850B-6C9CE2E0053A}"/>
              </a:ext>
            </a:extLst>
          </p:cNvPr>
          <p:cNvSpPr txBox="1"/>
          <p:nvPr/>
        </p:nvSpPr>
        <p:spPr>
          <a:xfrm>
            <a:off x="563171" y="1211297"/>
            <a:ext cx="734481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20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Kai Zhang</a:t>
            </a:r>
            <a:r>
              <a:rPr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Shifa</a:t>
            </a:r>
            <a:r>
              <a:rPr lang="zh-CN" alt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Zhong,</a:t>
            </a:r>
            <a:r>
              <a:rPr lang="zh-CN" alt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Huichun</a:t>
            </a:r>
            <a:r>
              <a:rPr lang="zh-CN" alt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Zhang,</a:t>
            </a:r>
            <a:r>
              <a:rPr lang="zh-CN" alt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Predicting Aqueous Adsorption of Organic Compounds onto </a:t>
            </a:r>
            <a:r>
              <a:rPr lang="en-US" altLang="zh-CN" sz="200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Biochars</a:t>
            </a:r>
            <a:r>
              <a:rPr lang="en-US" altLang="zh-CN" sz="20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Carbon Nanotubes, Granular Activated Carbons, and Resins with Machine Learning, Environmental Science &amp; Technology, 2020,54,11,7008-7018</a:t>
            </a:r>
          </a:p>
        </p:txBody>
      </p:sp>
    </p:spTree>
    <p:extLst>
      <p:ext uri="{BB962C8B-B14F-4D97-AF65-F5344CB8AC3E}">
        <p14:creationId xmlns:p14="http://schemas.microsoft.com/office/powerpoint/2010/main" val="26758860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18473" y="344356"/>
            <a:ext cx="366837" cy="365183"/>
          </a:xfrm>
          <a:prstGeom prst="rect">
            <a:avLst/>
          </a:prstGeom>
          <a:solidFill>
            <a:srgbClr val="8B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858" tIns="44929" rIns="89858" bIns="44929" anchor="ctr"/>
          <a:lstStyle/>
          <a:p>
            <a:pPr algn="ctr">
              <a:defRPr/>
            </a:pPr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99212" y="540163"/>
            <a:ext cx="244558" cy="24345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858" tIns="44929" rIns="89858" bIns="44929" anchor="ctr"/>
          <a:lstStyle/>
          <a:p>
            <a:pPr algn="ctr">
              <a:defRPr/>
            </a:pPr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" name="MH_Other_1"/>
          <p:cNvSpPr/>
          <p:nvPr>
            <p:custDataLst>
              <p:tags r:id="rId2"/>
            </p:custDataLst>
          </p:nvPr>
        </p:nvSpPr>
        <p:spPr>
          <a:xfrm flipV="1">
            <a:off x="3305306" y="1648110"/>
            <a:ext cx="82037" cy="74667"/>
          </a:xfrm>
          <a:prstGeom prst="rtTriangle">
            <a:avLst/>
          </a:prstGeom>
          <a:solidFill>
            <a:srgbClr val="8B0012"/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858" tIns="44929" rIns="89858" bIns="44929" anchor="ctr"/>
          <a:lstStyle/>
          <a:p>
            <a:pPr algn="ctr" defTabSz="638367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MH_Other_2"/>
          <p:cNvSpPr/>
          <p:nvPr>
            <p:custDataLst>
              <p:tags r:id="rId3"/>
            </p:custDataLst>
          </p:nvPr>
        </p:nvSpPr>
        <p:spPr>
          <a:xfrm>
            <a:off x="3305306" y="1240941"/>
            <a:ext cx="82037" cy="74667"/>
          </a:xfrm>
          <a:prstGeom prst="rtTriangle">
            <a:avLst/>
          </a:prstGeom>
          <a:solidFill>
            <a:srgbClr val="8B0012"/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858" tIns="44929" rIns="89858" bIns="44929" anchor="ctr"/>
          <a:lstStyle/>
          <a:p>
            <a:pPr algn="ctr" defTabSz="638367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MH_Other_3"/>
          <p:cNvSpPr/>
          <p:nvPr>
            <p:custDataLst>
              <p:tags r:id="rId4"/>
            </p:custDataLst>
          </p:nvPr>
        </p:nvSpPr>
        <p:spPr>
          <a:xfrm flipV="1">
            <a:off x="3305306" y="2329449"/>
            <a:ext cx="82037" cy="74667"/>
          </a:xfrm>
          <a:prstGeom prst="rtTriangle">
            <a:avLst/>
          </a:prstGeom>
          <a:solidFill>
            <a:srgbClr val="8B0012"/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858" tIns="44929" rIns="89858" bIns="44929" anchor="ctr"/>
          <a:lstStyle/>
          <a:p>
            <a:pPr algn="ctr" defTabSz="638367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MH_Other_4"/>
          <p:cNvSpPr/>
          <p:nvPr>
            <p:custDataLst>
              <p:tags r:id="rId5"/>
            </p:custDataLst>
          </p:nvPr>
        </p:nvSpPr>
        <p:spPr>
          <a:xfrm>
            <a:off x="3305306" y="1922279"/>
            <a:ext cx="82037" cy="74667"/>
          </a:xfrm>
          <a:prstGeom prst="rtTriangle">
            <a:avLst/>
          </a:prstGeom>
          <a:solidFill>
            <a:srgbClr val="8B0012"/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858" tIns="44929" rIns="89858" bIns="44929" anchor="ctr"/>
          <a:lstStyle/>
          <a:p>
            <a:pPr algn="ctr" defTabSz="638367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MH_Other_5"/>
          <p:cNvSpPr/>
          <p:nvPr>
            <p:custDataLst>
              <p:tags r:id="rId6"/>
            </p:custDataLst>
          </p:nvPr>
        </p:nvSpPr>
        <p:spPr>
          <a:xfrm flipV="1">
            <a:off x="3305306" y="3009620"/>
            <a:ext cx="82037" cy="74667"/>
          </a:xfrm>
          <a:prstGeom prst="rtTriangle">
            <a:avLst/>
          </a:prstGeom>
          <a:solidFill>
            <a:srgbClr val="8B0012"/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858" tIns="44929" rIns="89858" bIns="44929" anchor="ctr"/>
          <a:lstStyle/>
          <a:p>
            <a:pPr algn="ctr" defTabSz="638367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MH_Other_6"/>
          <p:cNvSpPr/>
          <p:nvPr>
            <p:custDataLst>
              <p:tags r:id="rId7"/>
            </p:custDataLst>
          </p:nvPr>
        </p:nvSpPr>
        <p:spPr>
          <a:xfrm>
            <a:off x="3305306" y="2603617"/>
            <a:ext cx="82037" cy="73501"/>
          </a:xfrm>
          <a:prstGeom prst="rtTriangle">
            <a:avLst/>
          </a:prstGeom>
          <a:solidFill>
            <a:srgbClr val="8B0012"/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858" tIns="44929" rIns="89858" bIns="44929" anchor="ctr"/>
          <a:lstStyle/>
          <a:p>
            <a:pPr algn="ctr" defTabSz="638367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MH_Other_7"/>
          <p:cNvSpPr/>
          <p:nvPr>
            <p:custDataLst>
              <p:tags r:id="rId8"/>
            </p:custDataLst>
          </p:nvPr>
        </p:nvSpPr>
        <p:spPr>
          <a:xfrm flipV="1">
            <a:off x="3305306" y="3690958"/>
            <a:ext cx="82037" cy="74667"/>
          </a:xfrm>
          <a:prstGeom prst="rtTriangle">
            <a:avLst/>
          </a:prstGeom>
          <a:solidFill>
            <a:srgbClr val="8B0012"/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858" tIns="44929" rIns="89858" bIns="44929" anchor="ctr"/>
          <a:lstStyle/>
          <a:p>
            <a:pPr algn="ctr" defTabSz="638367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MH_Other_8"/>
          <p:cNvSpPr/>
          <p:nvPr>
            <p:custDataLst>
              <p:tags r:id="rId9"/>
            </p:custDataLst>
          </p:nvPr>
        </p:nvSpPr>
        <p:spPr>
          <a:xfrm>
            <a:off x="3305306" y="3283789"/>
            <a:ext cx="82037" cy="74667"/>
          </a:xfrm>
          <a:prstGeom prst="rtTriangle">
            <a:avLst/>
          </a:prstGeom>
          <a:solidFill>
            <a:srgbClr val="8B0012"/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858" tIns="44929" rIns="89858" bIns="44929" anchor="ctr"/>
          <a:lstStyle/>
          <a:p>
            <a:pPr algn="ctr" defTabSz="638367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MH_Other_9"/>
          <p:cNvSpPr/>
          <p:nvPr>
            <p:custDataLst>
              <p:tags r:id="rId10"/>
            </p:custDataLst>
          </p:nvPr>
        </p:nvSpPr>
        <p:spPr>
          <a:xfrm>
            <a:off x="2686512" y="1315608"/>
            <a:ext cx="1205105" cy="407170"/>
          </a:xfrm>
          <a:prstGeom prst="rightArrow">
            <a:avLst>
              <a:gd name="adj1" fmla="val 72581"/>
              <a:gd name="adj2" fmla="val 46774"/>
            </a:avLst>
          </a:prstGeom>
          <a:solidFill>
            <a:srgbClr val="FFC000"/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858" tIns="44929" rIns="89858" bIns="44929" anchor="ctr"/>
          <a:lstStyle/>
          <a:p>
            <a:pPr algn="ctr" defTabSz="638367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MH_Other_10"/>
          <p:cNvSpPr/>
          <p:nvPr>
            <p:custDataLst>
              <p:tags r:id="rId11"/>
            </p:custDataLst>
          </p:nvPr>
        </p:nvSpPr>
        <p:spPr>
          <a:xfrm>
            <a:off x="2686512" y="1996946"/>
            <a:ext cx="1205105" cy="407170"/>
          </a:xfrm>
          <a:prstGeom prst="rightArrow">
            <a:avLst>
              <a:gd name="adj1" fmla="val 72581"/>
              <a:gd name="adj2" fmla="val 46774"/>
            </a:avLst>
          </a:prstGeom>
          <a:solidFill>
            <a:srgbClr val="FFC000"/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858" tIns="44929" rIns="89858" bIns="44929" anchor="ctr"/>
          <a:lstStyle/>
          <a:p>
            <a:pPr algn="ctr" defTabSz="638367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MH_Other_11"/>
          <p:cNvSpPr/>
          <p:nvPr>
            <p:custDataLst>
              <p:tags r:id="rId12"/>
            </p:custDataLst>
          </p:nvPr>
        </p:nvSpPr>
        <p:spPr>
          <a:xfrm>
            <a:off x="2686512" y="2678103"/>
            <a:ext cx="1205105" cy="406184"/>
          </a:xfrm>
          <a:prstGeom prst="rightArrow">
            <a:avLst>
              <a:gd name="adj1" fmla="val 72581"/>
              <a:gd name="adj2" fmla="val 46774"/>
            </a:avLst>
          </a:prstGeom>
          <a:solidFill>
            <a:srgbClr val="FFC000"/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858" tIns="44929" rIns="89858" bIns="44929" anchor="ctr"/>
          <a:lstStyle/>
          <a:p>
            <a:pPr algn="ctr" defTabSz="638367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MH_Other_12"/>
          <p:cNvSpPr/>
          <p:nvPr>
            <p:custDataLst>
              <p:tags r:id="rId13"/>
            </p:custDataLst>
          </p:nvPr>
        </p:nvSpPr>
        <p:spPr>
          <a:xfrm>
            <a:off x="2686512" y="3358456"/>
            <a:ext cx="1205105" cy="407169"/>
          </a:xfrm>
          <a:prstGeom prst="rightArrow">
            <a:avLst>
              <a:gd name="adj1" fmla="val 72581"/>
              <a:gd name="adj2" fmla="val 46774"/>
            </a:avLst>
          </a:prstGeom>
          <a:solidFill>
            <a:srgbClr val="FFC000"/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858" tIns="44929" rIns="89858" bIns="44929" anchor="ctr"/>
          <a:lstStyle/>
          <a:p>
            <a:pPr algn="ctr" defTabSz="638367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MH_SubTitle_1"/>
          <p:cNvSpPr/>
          <p:nvPr>
            <p:custDataLst>
              <p:tags r:id="rId14"/>
            </p:custDataLst>
          </p:nvPr>
        </p:nvSpPr>
        <p:spPr>
          <a:xfrm>
            <a:off x="2480261" y="1315608"/>
            <a:ext cx="825045" cy="407170"/>
          </a:xfrm>
          <a:prstGeom prst="rect">
            <a:avLst/>
          </a:prstGeom>
          <a:solidFill>
            <a:srgbClr val="8B0012"/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/>
          <a:p>
            <a:pPr algn="ctr" defTabSz="638367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17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zh-CN" altLang="en-US" sz="17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MH_SubTitle_2"/>
          <p:cNvSpPr/>
          <p:nvPr>
            <p:custDataLst>
              <p:tags r:id="rId15"/>
            </p:custDataLst>
          </p:nvPr>
        </p:nvSpPr>
        <p:spPr>
          <a:xfrm>
            <a:off x="2480261" y="1996946"/>
            <a:ext cx="825045" cy="407170"/>
          </a:xfrm>
          <a:prstGeom prst="rect">
            <a:avLst/>
          </a:prstGeom>
          <a:solidFill>
            <a:srgbClr val="8B0012"/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/>
          <a:p>
            <a:pPr algn="ctr" defTabSz="638367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17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zh-CN" altLang="en-US" sz="17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MH_SubTitle_3"/>
          <p:cNvSpPr/>
          <p:nvPr>
            <p:custDataLst>
              <p:tags r:id="rId16"/>
            </p:custDataLst>
          </p:nvPr>
        </p:nvSpPr>
        <p:spPr>
          <a:xfrm>
            <a:off x="2480261" y="2678103"/>
            <a:ext cx="825045" cy="406184"/>
          </a:xfrm>
          <a:prstGeom prst="rect">
            <a:avLst/>
          </a:prstGeom>
          <a:solidFill>
            <a:srgbClr val="8B0012"/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/>
          <a:p>
            <a:pPr algn="ctr" defTabSz="638367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17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zh-CN" altLang="en-US" sz="17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MH_SubTitle_4"/>
          <p:cNvSpPr/>
          <p:nvPr>
            <p:custDataLst>
              <p:tags r:id="rId17"/>
            </p:custDataLst>
          </p:nvPr>
        </p:nvSpPr>
        <p:spPr>
          <a:xfrm>
            <a:off x="2480261" y="3358456"/>
            <a:ext cx="825045" cy="407169"/>
          </a:xfrm>
          <a:prstGeom prst="rect">
            <a:avLst/>
          </a:prstGeom>
          <a:solidFill>
            <a:srgbClr val="8B0012"/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/>
          <a:p>
            <a:pPr algn="ctr" defTabSz="638367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17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zh-CN" altLang="en-US" sz="17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MH_Entry_1"/>
          <p:cNvSpPr/>
          <p:nvPr>
            <p:custDataLst>
              <p:tags r:id="rId18"/>
            </p:custDataLst>
          </p:nvPr>
        </p:nvSpPr>
        <p:spPr>
          <a:xfrm>
            <a:off x="4199903" y="1380165"/>
            <a:ext cx="4093333" cy="30777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defTabSz="638367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000" dirty="0">
                <a:solidFill>
                  <a:srgbClr val="8B001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背景介绍</a:t>
            </a:r>
            <a:endParaRPr lang="zh-CN" altLang="en-US" sz="900" dirty="0">
              <a:solidFill>
                <a:srgbClr val="8B001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MH_Entry_2"/>
          <p:cNvSpPr/>
          <p:nvPr>
            <p:custDataLst>
              <p:tags r:id="rId19"/>
            </p:custDataLst>
          </p:nvPr>
        </p:nvSpPr>
        <p:spPr>
          <a:xfrm>
            <a:off x="4199903" y="2074647"/>
            <a:ext cx="4093333" cy="30777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defTabSz="638367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000" dirty="0">
                <a:solidFill>
                  <a:srgbClr val="8B001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数据搜集和预处理</a:t>
            </a:r>
            <a:endParaRPr lang="zh-CN" altLang="en-US" sz="900" dirty="0">
              <a:solidFill>
                <a:srgbClr val="8B001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MH_Entry_3"/>
          <p:cNvSpPr/>
          <p:nvPr>
            <p:custDataLst>
              <p:tags r:id="rId20"/>
            </p:custDataLst>
          </p:nvPr>
        </p:nvSpPr>
        <p:spPr>
          <a:xfrm>
            <a:off x="4199903" y="2759792"/>
            <a:ext cx="4093333" cy="30777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defTabSz="638367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000" dirty="0">
                <a:solidFill>
                  <a:srgbClr val="8B001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机器学习算法</a:t>
            </a:r>
            <a:endParaRPr lang="zh-CN" altLang="en-US" sz="900" dirty="0">
              <a:solidFill>
                <a:srgbClr val="8B001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MH_Entry_4"/>
          <p:cNvSpPr/>
          <p:nvPr>
            <p:custDataLst>
              <p:tags r:id="rId21"/>
            </p:custDataLst>
          </p:nvPr>
        </p:nvSpPr>
        <p:spPr>
          <a:xfrm>
            <a:off x="4199903" y="3444938"/>
            <a:ext cx="4093333" cy="30777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defTabSz="638367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000" dirty="0">
                <a:solidFill>
                  <a:srgbClr val="8B001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结论和分析</a:t>
            </a:r>
            <a:endParaRPr lang="zh-CN" altLang="en-US" sz="900" dirty="0">
              <a:solidFill>
                <a:srgbClr val="8B001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MH_Others_1"/>
          <p:cNvSpPr txBox="1"/>
          <p:nvPr>
            <p:custDataLst>
              <p:tags r:id="rId22"/>
            </p:custDataLst>
          </p:nvPr>
        </p:nvSpPr>
        <p:spPr>
          <a:xfrm>
            <a:off x="1080887" y="644489"/>
            <a:ext cx="907941" cy="2644243"/>
          </a:xfrm>
          <a:prstGeom prst="rect">
            <a:avLst/>
          </a:prstGeom>
          <a:noFill/>
        </p:spPr>
        <p:txBody>
          <a:bodyPr vert="eaVert" wrap="square" lIns="0" tIns="0" rIns="0" bIns="0" rtlCol="0" anchor="ctr" anchorCtr="0">
            <a:spAutoFit/>
          </a:bodyPr>
          <a:lstStyle/>
          <a:p>
            <a:pPr algn="ctr" defTabSz="638367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5900" b="1" dirty="0">
                <a:solidFill>
                  <a:srgbClr val="8B001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目录</a:t>
            </a:r>
          </a:p>
        </p:txBody>
      </p:sp>
      <p:sp>
        <p:nvSpPr>
          <p:cNvPr id="25" name="MH_Others_2"/>
          <p:cNvSpPr txBox="1"/>
          <p:nvPr>
            <p:custDataLst>
              <p:tags r:id="rId23"/>
            </p:custDataLst>
          </p:nvPr>
        </p:nvSpPr>
        <p:spPr>
          <a:xfrm rot="5400000">
            <a:off x="-272383" y="1816815"/>
            <a:ext cx="2299098" cy="33855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 defTabSz="638367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200" dirty="0">
                <a:solidFill>
                  <a:srgbClr val="FFC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2200" dirty="0">
              <a:solidFill>
                <a:srgbClr val="FFC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910155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/>
          <p:cNvSpPr/>
          <p:nvPr/>
        </p:nvSpPr>
        <p:spPr>
          <a:xfrm>
            <a:off x="-179958" y="1728068"/>
            <a:ext cx="9188653" cy="1801626"/>
          </a:xfrm>
          <a:prstGeom prst="rect">
            <a:avLst/>
          </a:prstGeom>
          <a:solidFill>
            <a:srgbClr val="8B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858" tIns="44929" rIns="89858" bIns="44929"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6" name="MH_SubTitle_1"/>
          <p:cNvSpPr/>
          <p:nvPr>
            <p:custDataLst>
              <p:tags r:id="rId2"/>
            </p:custDataLst>
          </p:nvPr>
        </p:nvSpPr>
        <p:spPr>
          <a:xfrm>
            <a:off x="-251966" y="1960639"/>
            <a:ext cx="1503618" cy="1291450"/>
          </a:xfrm>
          <a:prstGeom prst="rect">
            <a:avLst/>
          </a:prstGeom>
          <a:noFill/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/>
          <a:p>
            <a:pPr algn="ctr" defTabSz="638367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66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zh-CN" altLang="en-US" sz="66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MH_Entry_1"/>
          <p:cNvSpPr/>
          <p:nvPr>
            <p:custDataLst>
              <p:tags r:id="rId3"/>
            </p:custDataLst>
          </p:nvPr>
        </p:nvSpPr>
        <p:spPr>
          <a:xfrm>
            <a:off x="1265511" y="2329365"/>
            <a:ext cx="7411515" cy="553998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defTabSz="638367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背景介绍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001411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>
          <a:xfrm>
            <a:off x="-5228" y="315160"/>
            <a:ext cx="292359" cy="493944"/>
          </a:xfrm>
          <a:prstGeom prst="rect">
            <a:avLst/>
          </a:prstGeom>
          <a:solidFill>
            <a:srgbClr val="8B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389" tIns="33694" rIns="67389" bIns="33694" rtlCol="0" anchor="ctr"/>
          <a:lstStyle/>
          <a:p>
            <a:pPr algn="ctr" defTabSz="673312"/>
            <a:endParaRPr lang="zh-CN" altLang="en-US" sz="1700" dirty="0">
              <a:solidFill>
                <a:srgbClr val="4E639C"/>
              </a:solidFill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64819" y="315143"/>
            <a:ext cx="120550" cy="49394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389" tIns="33694" rIns="67389" bIns="33694" rtlCol="0" anchor="ctr"/>
          <a:lstStyle/>
          <a:p>
            <a:pPr algn="ctr" defTabSz="673312"/>
            <a:endParaRPr lang="zh-CN" altLang="en-US" sz="1700" dirty="0">
              <a:solidFill>
                <a:srgbClr val="4E639C"/>
              </a:solidFill>
              <a:ea typeface="微软雅黑" panose="020B0503020204020204" pitchFamily="34" charset="-122"/>
            </a:endParaRPr>
          </a:p>
        </p:txBody>
      </p:sp>
      <p:sp>
        <p:nvSpPr>
          <p:cNvPr id="26" name="TextBox 8"/>
          <p:cNvSpPr txBox="1"/>
          <p:nvPr/>
        </p:nvSpPr>
        <p:spPr>
          <a:xfrm>
            <a:off x="563057" y="346671"/>
            <a:ext cx="1921281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defTabSz="638367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dirty="0">
                <a:solidFill>
                  <a:prstClr val="black">
                    <a:lumMod val="65000"/>
                    <a:lumOff val="35000"/>
                  </a:prstClr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问题的提出</a:t>
            </a: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3446" y="320459"/>
            <a:ext cx="1720710" cy="483313"/>
          </a:xfrm>
          <a:prstGeom prst="rect">
            <a:avLst/>
          </a:prstGeom>
        </p:spPr>
      </p:pic>
      <p:sp>
        <p:nvSpPr>
          <p:cNvPr id="29" name="矩形 28"/>
          <p:cNvSpPr/>
          <p:nvPr/>
        </p:nvSpPr>
        <p:spPr>
          <a:xfrm>
            <a:off x="8854946" y="315143"/>
            <a:ext cx="146180" cy="493944"/>
          </a:xfrm>
          <a:prstGeom prst="rect">
            <a:avLst/>
          </a:prstGeom>
          <a:solidFill>
            <a:srgbClr val="8B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389" tIns="33694" rIns="67389" bIns="33694" rtlCol="0" anchor="ctr"/>
          <a:lstStyle/>
          <a:p>
            <a:pPr algn="ctr" defTabSz="673312"/>
            <a:endParaRPr lang="zh-CN" altLang="en-US" sz="1700" dirty="0">
              <a:solidFill>
                <a:srgbClr val="4E639C"/>
              </a:solidFill>
              <a:ea typeface="微软雅黑" panose="020B0503020204020204" pitchFamily="34" charset="-122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9AF09F4-5E35-48BE-B5F4-D5839C22B506}"/>
              </a:ext>
            </a:extLst>
          </p:cNvPr>
          <p:cNvSpPr txBox="1"/>
          <p:nvPr/>
        </p:nvSpPr>
        <p:spPr>
          <a:xfrm>
            <a:off x="432066" y="1918878"/>
            <a:ext cx="538372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现有的思路：</a:t>
            </a: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</a:t>
            </a: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同类型材料吸附多个有机物</a:t>
            </a: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每一个平衡浓度都要一个新的方程</a:t>
            </a: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往往忽略材料性质影响</a:t>
            </a: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一个有机物在一类材料上的吸附只计算一次，浪费很多数据</a:t>
            </a: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b.</a:t>
            </a: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个别几种有机物吸附在多类型材料上</a:t>
            </a: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数据量非常有限</a:t>
            </a: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D42BECF-1D86-41F0-8C9E-B63BA117A02B}"/>
              </a:ext>
            </a:extLst>
          </p:cNvPr>
          <p:cNvSpPr txBox="1"/>
          <p:nvPr/>
        </p:nvSpPr>
        <p:spPr>
          <a:xfrm>
            <a:off x="425094" y="818795"/>
            <a:ext cx="73783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zh-CN" sz="2000" dirty="0"/>
          </a:p>
          <a:p>
            <a:pPr marL="0" marR="0" lvl="0" indent="0" algn="l" defTabSz="802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0.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预测材料对污染物的吸附能力，减少体力劳动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  <a:p>
            <a:endParaRPr lang="en-US" altLang="zh-CN" sz="2000" dirty="0"/>
          </a:p>
          <a:p>
            <a:endParaRPr lang="zh-CN" altLang="en-US" sz="2000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ECF41D5B-73BE-467D-89FA-65BBF204D8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4257" y="2276855"/>
            <a:ext cx="9226019" cy="349107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1E4306E6-D40A-4B29-B398-378D66F436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836143" y="1400284"/>
            <a:ext cx="7200799" cy="542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54700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矩形 41"/>
          <p:cNvSpPr/>
          <p:nvPr/>
        </p:nvSpPr>
        <p:spPr>
          <a:xfrm>
            <a:off x="-5228" y="315160"/>
            <a:ext cx="292359" cy="493944"/>
          </a:xfrm>
          <a:prstGeom prst="rect">
            <a:avLst/>
          </a:prstGeom>
          <a:solidFill>
            <a:srgbClr val="8B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389" tIns="33694" rIns="67389" bIns="33694" rtlCol="0" anchor="ctr"/>
          <a:lstStyle/>
          <a:p>
            <a:pPr algn="ctr" defTabSz="673312"/>
            <a:endParaRPr lang="zh-CN" altLang="en-US" sz="1700" dirty="0">
              <a:solidFill>
                <a:srgbClr val="4E639C"/>
              </a:solidFill>
              <a:ea typeface="微软雅黑" panose="020B0503020204020204" pitchFamily="34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364819" y="315143"/>
            <a:ext cx="120550" cy="49394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389" tIns="33694" rIns="67389" bIns="33694" rtlCol="0" anchor="ctr"/>
          <a:lstStyle/>
          <a:p>
            <a:pPr algn="ctr" defTabSz="673312"/>
            <a:endParaRPr lang="zh-CN" altLang="en-US" sz="1700" dirty="0">
              <a:solidFill>
                <a:srgbClr val="4E639C"/>
              </a:solidFill>
              <a:ea typeface="微软雅黑" panose="020B0503020204020204" pitchFamily="34" charset="-122"/>
            </a:endParaRPr>
          </a:p>
        </p:txBody>
      </p:sp>
      <p:sp>
        <p:nvSpPr>
          <p:cNvPr id="44" name="TextBox 8"/>
          <p:cNvSpPr txBox="1"/>
          <p:nvPr/>
        </p:nvSpPr>
        <p:spPr>
          <a:xfrm>
            <a:off x="563057" y="346671"/>
            <a:ext cx="3139513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defTabSz="638367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dirty="0">
                <a:solidFill>
                  <a:prstClr val="black">
                    <a:lumMod val="65000"/>
                    <a:lumOff val="35000"/>
                  </a:prstClr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问题的提出</a:t>
            </a:r>
          </a:p>
        </p:txBody>
      </p:sp>
      <p:pic>
        <p:nvPicPr>
          <p:cNvPr id="46" name="图片 4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3446" y="320459"/>
            <a:ext cx="1720710" cy="483313"/>
          </a:xfrm>
          <a:prstGeom prst="rect">
            <a:avLst/>
          </a:prstGeom>
        </p:spPr>
      </p:pic>
      <p:sp>
        <p:nvSpPr>
          <p:cNvPr id="47" name="矩形 46"/>
          <p:cNvSpPr/>
          <p:nvPr/>
        </p:nvSpPr>
        <p:spPr>
          <a:xfrm>
            <a:off x="8854946" y="315143"/>
            <a:ext cx="146180" cy="493944"/>
          </a:xfrm>
          <a:prstGeom prst="rect">
            <a:avLst/>
          </a:prstGeom>
          <a:solidFill>
            <a:srgbClr val="8B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389" tIns="33694" rIns="67389" bIns="33694" rtlCol="0" anchor="ctr"/>
          <a:lstStyle/>
          <a:p>
            <a:pPr algn="ctr" defTabSz="673312"/>
            <a:endParaRPr lang="zh-CN" altLang="en-US" sz="1700" dirty="0">
              <a:solidFill>
                <a:srgbClr val="4E639C"/>
              </a:solidFill>
              <a:ea typeface="微软雅黑" panose="020B0503020204020204" pitchFamily="34" charset="-122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4B976B7-52A6-4A1D-BA3D-9104F5363A9A}"/>
              </a:ext>
            </a:extLst>
          </p:cNvPr>
          <p:cNvSpPr txBox="1"/>
          <p:nvPr/>
        </p:nvSpPr>
        <p:spPr>
          <a:xfrm>
            <a:off x="485369" y="815807"/>
            <a:ext cx="737836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zh-CN" sz="2400" dirty="0"/>
          </a:p>
          <a:p>
            <a:pPr marL="0" marR="0" lvl="0" indent="0" algn="l" defTabSz="802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400" dirty="0">
                <a:latin typeface="+mn-ea"/>
              </a:rPr>
              <a:t>2.</a:t>
            </a:r>
            <a:r>
              <a:rPr lang="zh-CN" altLang="en-US" sz="2400" dirty="0">
                <a:latin typeface="+mn-ea"/>
              </a:rPr>
              <a:t>研究思路</a:t>
            </a:r>
            <a:endParaRPr lang="en-US" altLang="zh-CN" sz="2400" dirty="0">
              <a:latin typeface="+mn-ea"/>
            </a:endParaRPr>
          </a:p>
          <a:p>
            <a:pPr marL="342900" marR="0" lvl="0" indent="-342900" algn="l" defTabSz="802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zh-CN" altLang="en-US" sz="2400" dirty="0">
                <a:latin typeface="+mn-ea"/>
              </a:rPr>
              <a:t>综合考虑材料和有机物的因素</a:t>
            </a:r>
            <a:endParaRPr lang="en-US" altLang="zh-CN" sz="2400" dirty="0">
              <a:latin typeface="+mn-ea"/>
            </a:endParaRPr>
          </a:p>
          <a:p>
            <a:pPr marL="342900" marR="0" lvl="0" indent="-342900" algn="l" defTabSz="802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zh-CN" altLang="en-US" sz="2400" dirty="0">
                <a:latin typeface="+mn-ea"/>
              </a:rPr>
              <a:t>在模型训练中不涉及吸附机理</a:t>
            </a:r>
            <a:endParaRPr lang="en-US" altLang="zh-CN" sz="2400" dirty="0">
              <a:latin typeface="+mn-ea"/>
            </a:endParaRPr>
          </a:p>
          <a:p>
            <a:pPr marL="342900" marR="0" lvl="0" indent="-342900" algn="l" defTabSz="802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zh-CN" altLang="en-US" sz="2400" dirty="0"/>
              <a:t>因为尚没有一个简单的同时考虑材料和有机物两方面因素的模型，所以考虑利用机器学习方法来建立联系</a:t>
            </a:r>
          </a:p>
        </p:txBody>
      </p:sp>
    </p:spTree>
    <p:extLst>
      <p:ext uri="{BB962C8B-B14F-4D97-AF65-F5344CB8AC3E}">
        <p14:creationId xmlns:p14="http://schemas.microsoft.com/office/powerpoint/2010/main" val="26910155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/>
          <p:cNvSpPr/>
          <p:nvPr/>
        </p:nvSpPr>
        <p:spPr>
          <a:xfrm>
            <a:off x="-179958" y="1728068"/>
            <a:ext cx="9188653" cy="1801626"/>
          </a:xfrm>
          <a:prstGeom prst="rect">
            <a:avLst/>
          </a:prstGeom>
          <a:solidFill>
            <a:srgbClr val="8B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858" tIns="44929" rIns="89858" bIns="44929"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6" name="MH_SubTitle_1"/>
          <p:cNvSpPr/>
          <p:nvPr>
            <p:custDataLst>
              <p:tags r:id="rId2"/>
            </p:custDataLst>
          </p:nvPr>
        </p:nvSpPr>
        <p:spPr>
          <a:xfrm>
            <a:off x="-91189" y="1872665"/>
            <a:ext cx="1503618" cy="1291450"/>
          </a:xfrm>
          <a:prstGeom prst="rect">
            <a:avLst/>
          </a:prstGeom>
          <a:noFill/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/>
          <a:p>
            <a:pPr algn="ctr" defTabSz="638367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66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zh-CN" altLang="en-US" sz="66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MH_Entry_2"/>
          <p:cNvSpPr/>
          <p:nvPr>
            <p:custDataLst>
              <p:tags r:id="rId3"/>
            </p:custDataLst>
          </p:nvPr>
        </p:nvSpPr>
        <p:spPr>
          <a:xfrm>
            <a:off x="1522372" y="2351881"/>
            <a:ext cx="6506582" cy="553998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defTabSz="638367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数据搜集和预处理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959409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>
          <a:xfrm>
            <a:off x="-5228" y="315160"/>
            <a:ext cx="292359" cy="493944"/>
          </a:xfrm>
          <a:prstGeom prst="rect">
            <a:avLst/>
          </a:prstGeom>
          <a:solidFill>
            <a:srgbClr val="8B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389" tIns="33694" rIns="67389" bIns="33694" rtlCol="0" anchor="ctr"/>
          <a:lstStyle/>
          <a:p>
            <a:pPr algn="ctr" defTabSz="673312"/>
            <a:endParaRPr lang="zh-CN" altLang="en-US" sz="1700" dirty="0">
              <a:solidFill>
                <a:srgbClr val="4E639C"/>
              </a:solidFill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64819" y="315143"/>
            <a:ext cx="120550" cy="49394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389" tIns="33694" rIns="67389" bIns="33694" rtlCol="0" anchor="ctr"/>
          <a:lstStyle/>
          <a:p>
            <a:pPr algn="ctr" defTabSz="673312"/>
            <a:endParaRPr lang="zh-CN" altLang="en-US" sz="1700" dirty="0">
              <a:solidFill>
                <a:srgbClr val="4E639C"/>
              </a:solidFill>
              <a:ea typeface="微软雅黑" panose="020B0503020204020204" pitchFamily="34" charset="-122"/>
            </a:endParaRPr>
          </a:p>
        </p:txBody>
      </p:sp>
      <p:sp>
        <p:nvSpPr>
          <p:cNvPr id="26" name="TextBox 8"/>
          <p:cNvSpPr txBox="1"/>
          <p:nvPr/>
        </p:nvSpPr>
        <p:spPr>
          <a:xfrm>
            <a:off x="563057" y="346671"/>
            <a:ext cx="1921281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defTabSz="638367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dirty="0">
                <a:solidFill>
                  <a:prstClr val="black">
                    <a:lumMod val="65000"/>
                    <a:lumOff val="35000"/>
                  </a:prstClr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数据来源</a:t>
            </a: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3446" y="320459"/>
            <a:ext cx="1720710" cy="483313"/>
          </a:xfrm>
          <a:prstGeom prst="rect">
            <a:avLst/>
          </a:prstGeom>
        </p:spPr>
      </p:pic>
      <p:sp>
        <p:nvSpPr>
          <p:cNvPr id="29" name="矩形 28"/>
          <p:cNvSpPr/>
          <p:nvPr/>
        </p:nvSpPr>
        <p:spPr>
          <a:xfrm>
            <a:off x="8854946" y="315143"/>
            <a:ext cx="146180" cy="493944"/>
          </a:xfrm>
          <a:prstGeom prst="rect">
            <a:avLst/>
          </a:prstGeom>
          <a:solidFill>
            <a:srgbClr val="8B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389" tIns="33694" rIns="67389" bIns="33694" rtlCol="0" anchor="ctr"/>
          <a:lstStyle/>
          <a:p>
            <a:pPr algn="ctr" defTabSz="673312"/>
            <a:endParaRPr lang="zh-CN" altLang="en-US" sz="1700" dirty="0">
              <a:solidFill>
                <a:srgbClr val="4E639C"/>
              </a:solidFill>
              <a:ea typeface="微软雅黑" panose="020B0503020204020204" pitchFamily="34" charset="-122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9AF09F4-5E35-48BE-B5F4-D5839C22B506}"/>
              </a:ext>
            </a:extLst>
          </p:cNvPr>
          <p:cNvSpPr txBox="1"/>
          <p:nvPr/>
        </p:nvSpPr>
        <p:spPr>
          <a:xfrm>
            <a:off x="484986" y="1079996"/>
            <a:ext cx="768798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04800" algn="just"/>
            <a:r>
              <a:rPr lang="zh-CN" altLang="zh-CN" sz="20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研究的数据通过爬取、整理已发表文中测得的吸附等温线（温度保持一定，吸附量同溶液中吸附质浓度的关系曲线）得到。获取数据后进行了简单筛选，要求：</a:t>
            </a:r>
            <a:endParaRPr lang="zh-CN" altLang="zh-CN" sz="20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indent="304800" algn="just"/>
            <a:r>
              <a:rPr lang="en-US" altLang="zh-CN" sz="20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zh-CN" sz="20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）吸附等温线拟合较好</a:t>
            </a:r>
            <a:r>
              <a:rPr lang="en-US" altLang="zh-CN" sz="20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(R</a:t>
            </a:r>
            <a:r>
              <a:rPr lang="en-US" altLang="zh-CN" sz="2000" kern="100" baseline="300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0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&gt;0.95)</a:t>
            </a:r>
            <a:r>
              <a:rPr lang="zh-CN" altLang="zh-CN" sz="20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，数据点充足</a:t>
            </a:r>
            <a:r>
              <a:rPr lang="en-US" altLang="zh-CN" sz="20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zh-CN" altLang="zh-CN" sz="20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至少</a:t>
            </a:r>
            <a:r>
              <a:rPr lang="en-US" altLang="zh-CN" sz="20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7</a:t>
            </a:r>
            <a:r>
              <a:rPr lang="zh-CN" altLang="zh-CN" sz="20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个</a:t>
            </a:r>
            <a:r>
              <a:rPr lang="en-US" altLang="zh-CN" sz="20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)</a:t>
            </a:r>
            <a:endParaRPr lang="zh-CN" altLang="zh-CN" sz="20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indent="304800" algn="just"/>
            <a:r>
              <a:rPr lang="en-US" altLang="zh-CN" sz="20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zh-CN" sz="20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）报告了吸附剂的性能参数“比表面积”和“孔隙率”</a:t>
            </a:r>
            <a:endParaRPr lang="zh-CN" altLang="zh-CN" sz="20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indent="304800" algn="just"/>
            <a:r>
              <a:rPr lang="en-US" altLang="zh-CN" sz="20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zh-CN" sz="20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）去除了相似的研究数据</a:t>
            </a:r>
            <a:endParaRPr lang="zh-CN" altLang="zh-CN" sz="20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indent="304800" algn="just"/>
            <a:r>
              <a:rPr lang="zh-CN" altLang="zh-CN" sz="20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最终得到</a:t>
            </a:r>
            <a:r>
              <a:rPr lang="en-US" altLang="zh-CN" sz="20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165</a:t>
            </a:r>
            <a:r>
              <a:rPr lang="zh-CN" altLang="zh-CN" sz="20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种有机物在</a:t>
            </a:r>
            <a:r>
              <a:rPr lang="en-US" altLang="zh-CN" sz="20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50</a:t>
            </a:r>
            <a:r>
              <a:rPr lang="zh-CN" altLang="zh-CN" sz="20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种生物炭，</a:t>
            </a:r>
            <a:r>
              <a:rPr lang="en-US" altLang="zh-CN" sz="20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34</a:t>
            </a:r>
            <a:r>
              <a:rPr lang="zh-CN" altLang="zh-CN" sz="20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种碳纳米管，</a:t>
            </a:r>
            <a:r>
              <a:rPr lang="en-US" altLang="zh-CN" sz="20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35</a:t>
            </a:r>
            <a:r>
              <a:rPr lang="zh-CN" altLang="zh-CN" sz="20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种颗粒状活性炭和</a:t>
            </a:r>
            <a:r>
              <a:rPr lang="en-US" altLang="zh-CN" sz="20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30</a:t>
            </a:r>
            <a:r>
              <a:rPr lang="zh-CN" altLang="zh-CN" sz="20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种多聚物膜上的吸附数据，共</a:t>
            </a:r>
            <a:r>
              <a:rPr lang="en-US" altLang="zh-CN" sz="20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4102</a:t>
            </a:r>
            <a:r>
              <a:rPr lang="zh-CN" altLang="zh-CN" sz="20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个数据点。</a:t>
            </a:r>
            <a:endParaRPr lang="zh-CN" altLang="zh-CN" sz="20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endParaRPr lang="en-US" altLang="zh-CN" sz="2000" dirty="0"/>
          </a:p>
        </p:txBody>
      </p:sp>
    </p:spTree>
    <p:extLst>
      <p:ext uri="{BB962C8B-B14F-4D97-AF65-F5344CB8AC3E}">
        <p14:creationId xmlns:p14="http://schemas.microsoft.com/office/powerpoint/2010/main" val="9179608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>
          <a:xfrm>
            <a:off x="-5228" y="315160"/>
            <a:ext cx="292359" cy="493944"/>
          </a:xfrm>
          <a:prstGeom prst="rect">
            <a:avLst/>
          </a:prstGeom>
          <a:solidFill>
            <a:srgbClr val="8B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389" tIns="33694" rIns="67389" bIns="33694" rtlCol="0" anchor="ctr"/>
          <a:lstStyle/>
          <a:p>
            <a:pPr algn="ctr" defTabSz="673312"/>
            <a:endParaRPr lang="zh-CN" altLang="en-US" sz="1700" dirty="0">
              <a:solidFill>
                <a:srgbClr val="4E639C"/>
              </a:solidFill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64819" y="315143"/>
            <a:ext cx="120550" cy="49394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389" tIns="33694" rIns="67389" bIns="33694" rtlCol="0" anchor="ctr"/>
          <a:lstStyle/>
          <a:p>
            <a:pPr algn="ctr" defTabSz="673312"/>
            <a:endParaRPr lang="zh-CN" altLang="en-US" sz="1700" dirty="0">
              <a:solidFill>
                <a:srgbClr val="4E639C"/>
              </a:solidFill>
              <a:ea typeface="微软雅黑" panose="020B0503020204020204" pitchFamily="34" charset="-122"/>
            </a:endParaRPr>
          </a:p>
        </p:txBody>
      </p:sp>
      <p:sp>
        <p:nvSpPr>
          <p:cNvPr id="26" name="TextBox 8"/>
          <p:cNvSpPr txBox="1"/>
          <p:nvPr/>
        </p:nvSpPr>
        <p:spPr>
          <a:xfrm>
            <a:off x="563057" y="346671"/>
            <a:ext cx="3433449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defTabSz="638367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dirty="0">
                <a:solidFill>
                  <a:prstClr val="black">
                    <a:lumMod val="65000"/>
                    <a:lumOff val="35000"/>
                  </a:prstClr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数据预处理：归一化</a:t>
            </a: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3446" y="320459"/>
            <a:ext cx="1720710" cy="483313"/>
          </a:xfrm>
          <a:prstGeom prst="rect">
            <a:avLst/>
          </a:prstGeom>
        </p:spPr>
      </p:pic>
      <p:sp>
        <p:nvSpPr>
          <p:cNvPr id="29" name="矩形 28"/>
          <p:cNvSpPr/>
          <p:nvPr/>
        </p:nvSpPr>
        <p:spPr>
          <a:xfrm>
            <a:off x="8854946" y="315143"/>
            <a:ext cx="146180" cy="493944"/>
          </a:xfrm>
          <a:prstGeom prst="rect">
            <a:avLst/>
          </a:prstGeom>
          <a:solidFill>
            <a:srgbClr val="8B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389" tIns="33694" rIns="67389" bIns="33694" rtlCol="0" anchor="ctr"/>
          <a:lstStyle/>
          <a:p>
            <a:pPr algn="ctr" defTabSz="673312"/>
            <a:endParaRPr lang="zh-CN" altLang="en-US" sz="1700" dirty="0">
              <a:solidFill>
                <a:srgbClr val="4E639C"/>
              </a:solidFill>
              <a:ea typeface="微软雅黑" panose="020B0503020204020204" pitchFamily="34" charset="-122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45E4C2B-09A1-4FCD-B48C-CB24865452A6}"/>
              </a:ext>
            </a:extLst>
          </p:cNvPr>
          <p:cNvPicPr/>
          <p:nvPr/>
        </p:nvPicPr>
        <p:blipFill rotWithShape="1">
          <a:blip r:embed="rId4"/>
          <a:srcRect t="5790"/>
          <a:stretch/>
        </p:blipFill>
        <p:spPr>
          <a:xfrm>
            <a:off x="875065" y="803772"/>
            <a:ext cx="6242881" cy="3879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5715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>
          <a:xfrm>
            <a:off x="-5228" y="315160"/>
            <a:ext cx="292359" cy="493944"/>
          </a:xfrm>
          <a:prstGeom prst="rect">
            <a:avLst/>
          </a:prstGeom>
          <a:solidFill>
            <a:srgbClr val="8B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389" tIns="33694" rIns="67389" bIns="33694" rtlCol="0" anchor="ctr"/>
          <a:lstStyle/>
          <a:p>
            <a:pPr algn="ctr" defTabSz="673312"/>
            <a:endParaRPr lang="zh-CN" altLang="en-US" sz="1700" dirty="0">
              <a:solidFill>
                <a:srgbClr val="4E639C"/>
              </a:solidFill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64819" y="315143"/>
            <a:ext cx="120550" cy="49394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389" tIns="33694" rIns="67389" bIns="33694" rtlCol="0" anchor="ctr"/>
          <a:lstStyle/>
          <a:p>
            <a:pPr algn="ctr" defTabSz="673312"/>
            <a:endParaRPr lang="zh-CN" altLang="en-US" sz="1700" dirty="0">
              <a:solidFill>
                <a:srgbClr val="4E639C"/>
              </a:solidFill>
              <a:ea typeface="微软雅黑" panose="020B0503020204020204" pitchFamily="34" charset="-122"/>
            </a:endParaRPr>
          </a:p>
        </p:txBody>
      </p:sp>
      <p:sp>
        <p:nvSpPr>
          <p:cNvPr id="26" name="TextBox 8"/>
          <p:cNvSpPr txBox="1"/>
          <p:nvPr/>
        </p:nvSpPr>
        <p:spPr>
          <a:xfrm>
            <a:off x="563057" y="346671"/>
            <a:ext cx="3721481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defTabSz="638367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dirty="0">
                <a:solidFill>
                  <a:prstClr val="black">
                    <a:lumMod val="65000"/>
                    <a:lumOff val="35000"/>
                  </a:prstClr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数据预处理</a:t>
            </a:r>
            <a:r>
              <a:rPr lang="en-US" altLang="zh-CN" sz="2800" b="1" dirty="0">
                <a:solidFill>
                  <a:prstClr val="black">
                    <a:lumMod val="65000"/>
                    <a:lumOff val="35000"/>
                  </a:prstClr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-</a:t>
            </a:r>
            <a:r>
              <a:rPr lang="zh-CN" altLang="en-US" sz="2800" b="1" dirty="0">
                <a:solidFill>
                  <a:prstClr val="black">
                    <a:lumMod val="65000"/>
                    <a:lumOff val="35000"/>
                  </a:prstClr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数据分割</a:t>
            </a: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3446" y="320459"/>
            <a:ext cx="1720710" cy="483313"/>
          </a:xfrm>
          <a:prstGeom prst="rect">
            <a:avLst/>
          </a:prstGeom>
        </p:spPr>
      </p:pic>
      <p:sp>
        <p:nvSpPr>
          <p:cNvPr id="29" name="矩形 28"/>
          <p:cNvSpPr/>
          <p:nvPr/>
        </p:nvSpPr>
        <p:spPr>
          <a:xfrm>
            <a:off x="8854946" y="315143"/>
            <a:ext cx="146180" cy="493944"/>
          </a:xfrm>
          <a:prstGeom prst="rect">
            <a:avLst/>
          </a:prstGeom>
          <a:solidFill>
            <a:srgbClr val="8B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389" tIns="33694" rIns="67389" bIns="33694" rtlCol="0" anchor="ctr"/>
          <a:lstStyle/>
          <a:p>
            <a:pPr algn="ctr" defTabSz="673312"/>
            <a:endParaRPr lang="zh-CN" altLang="en-US" sz="1700" dirty="0">
              <a:solidFill>
                <a:srgbClr val="4E639C"/>
              </a:solidFill>
              <a:ea typeface="微软雅黑" panose="020B0503020204020204" pitchFamily="34" charset="-122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C9DD136-15D2-430F-8EC7-3BD5E72879CA}"/>
              </a:ext>
            </a:extLst>
          </p:cNvPr>
          <p:cNvSpPr txBox="1"/>
          <p:nvPr/>
        </p:nvSpPr>
        <p:spPr>
          <a:xfrm>
            <a:off x="684137" y="1224012"/>
            <a:ext cx="763284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zh-CN" altLang="zh-CN" sz="20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把数据分成训练集、验证集和测试集</a:t>
            </a:r>
            <a:endParaRPr lang="en-US" altLang="zh-CN" sz="2000" kern="100" dirty="0"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zh-CN" altLang="en-US" sz="20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对于成组数据，要</a:t>
            </a:r>
            <a:r>
              <a:rPr lang="zh-CN" altLang="zh-CN" sz="20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防止</a:t>
            </a:r>
            <a:r>
              <a:rPr lang="en-US" altLang="zh-CN" sz="20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data leakage</a:t>
            </a:r>
            <a:r>
              <a:rPr lang="zh-CN" altLang="zh-CN" sz="20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问题。</a:t>
            </a:r>
            <a:endParaRPr lang="en-US" altLang="zh-CN" sz="2000" kern="100" dirty="0"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zh-CN" altLang="zh-CN" sz="20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zh-CN" altLang="zh-CN" sz="20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对比：</a:t>
            </a:r>
            <a:r>
              <a:rPr lang="en-US" altLang="zh-CN" sz="20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20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</a:t>
            </a:r>
            <a:r>
              <a:rPr lang="zh-CN" altLang="zh-CN" sz="20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测试集中全是成组的数据，验证集和训练集在剩下的数据中随机选取数据点；</a:t>
            </a:r>
            <a:r>
              <a:rPr lang="en-US" altLang="zh-CN" sz="20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20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</a:t>
            </a:r>
            <a:r>
              <a:rPr lang="zh-CN" altLang="zh-CN" sz="20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测试集、验证集和训练集中全是成组的数据（三者无交集）。</a:t>
            </a:r>
            <a:endParaRPr lang="zh-CN" altLang="zh-CN" sz="20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zh-CN" altLang="zh-CN" sz="20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在第一种数据分割方法中，验证集和测试集的均方误差有非常显著的差异（</a:t>
            </a:r>
            <a:r>
              <a:rPr lang="en-US" altLang="zh-CN" sz="20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p=3E-9</a:t>
            </a:r>
            <a:r>
              <a:rPr lang="zh-CN" altLang="zh-CN" sz="20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），而第二种数据分割方法则无显著差异。</a:t>
            </a:r>
            <a:endParaRPr lang="en-US" altLang="zh-CN" sz="2000" kern="100" dirty="0"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zh-CN" altLang="en-US" sz="2000" kern="100" dirty="0">
                <a:latin typeface="+mn-ea"/>
                <a:ea typeface="宋体" panose="02010600030101010101" pitchFamily="2" charset="-122"/>
                <a:cs typeface="Times New Roman" panose="02020603050405020304" pitchFamily="18" charset="0"/>
              </a:rPr>
              <a:t>证实了把一组数据分散在训练和验证</a:t>
            </a:r>
            <a:r>
              <a:rPr lang="en-US" altLang="zh-CN" sz="2000" kern="100" dirty="0">
                <a:latin typeface="+mn-ea"/>
                <a:ea typeface="宋体" panose="02010600030101010101" pitchFamily="2" charset="-122"/>
                <a:cs typeface="Times New Roman" panose="02020603050405020304" pitchFamily="18" charset="0"/>
              </a:rPr>
              <a:t>/</a:t>
            </a:r>
            <a:r>
              <a:rPr lang="zh-CN" altLang="en-US" sz="2000" kern="100" dirty="0">
                <a:latin typeface="+mn-ea"/>
                <a:ea typeface="宋体" panose="02010600030101010101" pitchFamily="2" charset="-122"/>
                <a:cs typeface="Times New Roman" panose="02020603050405020304" pitchFamily="18" charset="0"/>
              </a:rPr>
              <a:t>测试集中会造成误差。</a:t>
            </a:r>
            <a:endParaRPr lang="en-US" altLang="zh-CN" sz="2000" kern="1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39449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>
          <a:xfrm>
            <a:off x="-5228" y="315160"/>
            <a:ext cx="292359" cy="493944"/>
          </a:xfrm>
          <a:prstGeom prst="rect">
            <a:avLst/>
          </a:prstGeom>
          <a:solidFill>
            <a:srgbClr val="8B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389" tIns="33694" rIns="67389" bIns="33694" rtlCol="0" anchor="ctr"/>
          <a:lstStyle/>
          <a:p>
            <a:pPr algn="ctr" defTabSz="673312"/>
            <a:endParaRPr lang="zh-CN" altLang="en-US" sz="1700" dirty="0">
              <a:solidFill>
                <a:srgbClr val="4E639C"/>
              </a:solidFill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64819" y="315143"/>
            <a:ext cx="120550" cy="49394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389" tIns="33694" rIns="67389" bIns="33694" rtlCol="0" anchor="ctr"/>
          <a:lstStyle/>
          <a:p>
            <a:pPr algn="ctr" defTabSz="673312"/>
            <a:endParaRPr lang="zh-CN" altLang="en-US" sz="1700" dirty="0">
              <a:solidFill>
                <a:srgbClr val="4E639C"/>
              </a:solidFill>
              <a:ea typeface="微软雅黑" panose="020B0503020204020204" pitchFamily="34" charset="-122"/>
            </a:endParaRPr>
          </a:p>
        </p:txBody>
      </p:sp>
      <p:sp>
        <p:nvSpPr>
          <p:cNvPr id="26" name="TextBox 8"/>
          <p:cNvSpPr txBox="1"/>
          <p:nvPr/>
        </p:nvSpPr>
        <p:spPr>
          <a:xfrm>
            <a:off x="563057" y="346671"/>
            <a:ext cx="4801601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defTabSz="638367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dirty="0">
                <a:solidFill>
                  <a:prstClr val="black">
                    <a:lumMod val="65000"/>
                    <a:lumOff val="35000"/>
                  </a:prstClr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数据预处理</a:t>
            </a:r>
            <a:r>
              <a:rPr lang="en-US" altLang="zh-CN" sz="2800" b="1" dirty="0">
                <a:solidFill>
                  <a:prstClr val="black">
                    <a:lumMod val="65000"/>
                    <a:lumOff val="35000"/>
                  </a:prstClr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-</a:t>
            </a:r>
            <a:r>
              <a:rPr lang="zh-CN" altLang="en-US" sz="2800" b="1" dirty="0">
                <a:solidFill>
                  <a:prstClr val="black">
                    <a:lumMod val="65000"/>
                    <a:lumOff val="35000"/>
                  </a:prstClr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训练集数据筛选</a:t>
            </a: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3446" y="320459"/>
            <a:ext cx="1720710" cy="483313"/>
          </a:xfrm>
          <a:prstGeom prst="rect">
            <a:avLst/>
          </a:prstGeom>
        </p:spPr>
      </p:pic>
      <p:sp>
        <p:nvSpPr>
          <p:cNvPr id="29" name="矩形 28"/>
          <p:cNvSpPr/>
          <p:nvPr/>
        </p:nvSpPr>
        <p:spPr>
          <a:xfrm>
            <a:off x="8854946" y="315143"/>
            <a:ext cx="146180" cy="493944"/>
          </a:xfrm>
          <a:prstGeom prst="rect">
            <a:avLst/>
          </a:prstGeom>
          <a:solidFill>
            <a:srgbClr val="8B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389" tIns="33694" rIns="67389" bIns="33694" rtlCol="0" anchor="ctr"/>
          <a:lstStyle/>
          <a:p>
            <a:pPr algn="ctr" defTabSz="673312"/>
            <a:endParaRPr lang="zh-CN" altLang="en-US" sz="1700" dirty="0">
              <a:solidFill>
                <a:srgbClr val="4E639C"/>
              </a:solidFill>
              <a:ea typeface="微软雅黑" panose="020B0503020204020204" pitchFamily="34" charset="-122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C9DD136-15D2-430F-8EC7-3BD5E72879CA}"/>
              </a:ext>
            </a:extLst>
          </p:cNvPr>
          <p:cNvSpPr txBox="1"/>
          <p:nvPr/>
        </p:nvSpPr>
        <p:spPr>
          <a:xfrm>
            <a:off x="684137" y="1224012"/>
            <a:ext cx="763284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zh-CN" sz="20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当训练集和验证</a:t>
            </a:r>
            <a:r>
              <a:rPr lang="en-US" altLang="zh-CN" sz="20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/</a:t>
            </a:r>
            <a:r>
              <a:rPr lang="zh-CN" altLang="zh-CN" sz="20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测试集的参数范围比较接近的时候，模型预测的就比较好</a:t>
            </a:r>
            <a:endParaRPr lang="en-US" altLang="zh-CN" sz="2000" kern="100" dirty="0"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zh-CN" sz="20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在化学上，两组数据中诸参数的范围比较接近，可能意味着这两组数据中污染物和材料的性质比较类似，于是它们吸附的规律就更可能是类似的</a:t>
            </a:r>
            <a:endParaRPr lang="en-US" altLang="zh-CN" sz="2000" kern="100" dirty="0"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CN" sz="2000" kern="1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0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所以，考虑不使用全部的训练集数据，而是只选取和验证集比较类似的数据进行训练</a:t>
            </a:r>
            <a:endParaRPr lang="en-US" altLang="zh-CN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4957677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/>
          <p:cNvSpPr/>
          <p:nvPr/>
        </p:nvSpPr>
        <p:spPr>
          <a:xfrm>
            <a:off x="-179958" y="1728068"/>
            <a:ext cx="9188653" cy="1801626"/>
          </a:xfrm>
          <a:prstGeom prst="rect">
            <a:avLst/>
          </a:prstGeom>
          <a:solidFill>
            <a:srgbClr val="8B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858" tIns="44929" rIns="89858" bIns="44929"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6" name="MH_SubTitle_1"/>
          <p:cNvSpPr/>
          <p:nvPr>
            <p:custDataLst>
              <p:tags r:id="rId2"/>
            </p:custDataLst>
          </p:nvPr>
        </p:nvSpPr>
        <p:spPr>
          <a:xfrm>
            <a:off x="-107950" y="1973440"/>
            <a:ext cx="1503618" cy="1291450"/>
          </a:xfrm>
          <a:prstGeom prst="rect">
            <a:avLst/>
          </a:prstGeom>
          <a:noFill/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/>
          <a:p>
            <a:pPr algn="ctr" defTabSz="638367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66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zh-CN" altLang="en-US" sz="66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MH_Entry_3"/>
          <p:cNvSpPr/>
          <p:nvPr>
            <p:custDataLst>
              <p:tags r:id="rId3"/>
            </p:custDataLst>
          </p:nvPr>
        </p:nvSpPr>
        <p:spPr>
          <a:xfrm>
            <a:off x="1692250" y="2351881"/>
            <a:ext cx="5904656" cy="553998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defTabSz="638367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机器学习算法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12315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16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>
          <a:xfrm>
            <a:off x="-5228" y="315160"/>
            <a:ext cx="292359" cy="493944"/>
          </a:xfrm>
          <a:prstGeom prst="rect">
            <a:avLst/>
          </a:prstGeom>
          <a:solidFill>
            <a:srgbClr val="8B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389" tIns="33694" rIns="67389" bIns="33694" rtlCol="0" anchor="ctr"/>
          <a:lstStyle/>
          <a:p>
            <a:pPr algn="ctr" defTabSz="673312"/>
            <a:endParaRPr lang="zh-CN" altLang="en-US" sz="1700" dirty="0">
              <a:solidFill>
                <a:srgbClr val="4E639C"/>
              </a:solidFill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64819" y="315143"/>
            <a:ext cx="120550" cy="49394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389" tIns="33694" rIns="67389" bIns="33694" rtlCol="0" anchor="ctr"/>
          <a:lstStyle/>
          <a:p>
            <a:pPr algn="ctr" defTabSz="673312"/>
            <a:endParaRPr lang="zh-CN" altLang="en-US" sz="1700" dirty="0">
              <a:solidFill>
                <a:srgbClr val="4E639C"/>
              </a:solidFill>
              <a:ea typeface="微软雅黑" panose="020B0503020204020204" pitchFamily="34" charset="-122"/>
            </a:endParaRPr>
          </a:p>
        </p:txBody>
      </p:sp>
      <p:sp>
        <p:nvSpPr>
          <p:cNvPr id="26" name="TextBox 8"/>
          <p:cNvSpPr txBox="1"/>
          <p:nvPr/>
        </p:nvSpPr>
        <p:spPr>
          <a:xfrm>
            <a:off x="563057" y="346671"/>
            <a:ext cx="2425337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defTabSz="638367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dirty="0">
                <a:solidFill>
                  <a:prstClr val="black">
                    <a:lumMod val="65000"/>
                    <a:lumOff val="35000"/>
                  </a:prstClr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神经网络算法</a:t>
            </a: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3446" y="320459"/>
            <a:ext cx="1720710" cy="483313"/>
          </a:xfrm>
          <a:prstGeom prst="rect">
            <a:avLst/>
          </a:prstGeom>
        </p:spPr>
      </p:pic>
      <p:sp>
        <p:nvSpPr>
          <p:cNvPr id="29" name="矩形 28"/>
          <p:cNvSpPr/>
          <p:nvPr/>
        </p:nvSpPr>
        <p:spPr>
          <a:xfrm>
            <a:off x="8854946" y="315143"/>
            <a:ext cx="146180" cy="493944"/>
          </a:xfrm>
          <a:prstGeom prst="rect">
            <a:avLst/>
          </a:prstGeom>
          <a:solidFill>
            <a:srgbClr val="8B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389" tIns="33694" rIns="67389" bIns="33694" rtlCol="0" anchor="ctr"/>
          <a:lstStyle/>
          <a:p>
            <a:pPr algn="ctr" defTabSz="673312"/>
            <a:endParaRPr lang="zh-CN" altLang="en-US" sz="1700" dirty="0">
              <a:solidFill>
                <a:srgbClr val="4E639C"/>
              </a:solidFill>
              <a:ea typeface="微软雅黑" panose="020B0503020204020204" pitchFamily="34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8C9DD136-15D2-430F-8EC7-3BD5E72879CA}"/>
                  </a:ext>
                </a:extLst>
              </p:cNvPr>
              <p:cNvSpPr txBox="1"/>
              <p:nvPr/>
            </p:nvSpPr>
            <p:spPr>
              <a:xfrm>
                <a:off x="684137" y="1224012"/>
                <a:ext cx="7632849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zh-CN" altLang="zh-CN" sz="2400" kern="1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使用神经网络算法进行预测</a:t>
                </a:r>
                <a:endParaRPr lang="en-US" altLang="zh-CN" sz="2400" kern="100" dirty="0"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zh-CN" altLang="zh-CN" sz="2400" kern="1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神经网络的输入参数共有</a:t>
                </a:r>
                <a:r>
                  <a:rPr lang="en-US" altLang="zh-CN" sz="2400" kern="1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8</a:t>
                </a:r>
                <a:r>
                  <a:rPr lang="zh-CN" altLang="zh-CN" sz="2400" kern="1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个，分别是溶液中吸附质的平衡浓度，</a:t>
                </a:r>
                <a:r>
                  <a:rPr lang="en-US" altLang="zh-CN" sz="2400" kern="1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5</a:t>
                </a:r>
                <a:r>
                  <a:rPr lang="zh-CN" altLang="zh-CN" sz="2400" kern="1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个分子描述符，</a:t>
                </a:r>
                <a:r>
                  <a:rPr lang="zh-CN" altLang="en-US" sz="2400" kern="1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材料的</a:t>
                </a:r>
                <a:r>
                  <a:rPr lang="zh-CN" altLang="zh-CN" sz="2400" kern="1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比表面积</a:t>
                </a:r>
                <a:r>
                  <a:rPr lang="zh-CN" altLang="en-US" sz="2400" kern="1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以及</a:t>
                </a:r>
                <a:r>
                  <a:rPr lang="zh-CN" altLang="zh-CN" sz="2400" kern="1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孔隙率；输出数据（预测目标）是吸附参数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2400" i="1" kern="10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2400" i="1" kern="1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𝐾</m:t>
                        </m:r>
                      </m:e>
                      <m:sub>
                        <m:r>
                          <a:rPr lang="en-US" altLang="zh-CN" sz="2400" i="1" kern="1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𝑑</m:t>
                        </m:r>
                      </m:sub>
                    </m:sSub>
                  </m:oMath>
                </a14:m>
                <a:endParaRPr lang="en-US" altLang="zh-CN" sz="2400" kern="100" dirty="0"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zh-CN" altLang="zh-CN" sz="2400" kern="1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算法使用</a:t>
                </a:r>
                <a:r>
                  <a:rPr lang="en-US" altLang="zh-CN" sz="2400" kern="1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Matlab</a:t>
                </a:r>
                <a:r>
                  <a:rPr lang="zh-CN" altLang="zh-CN" sz="2400" kern="1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语言实现。</a:t>
                </a:r>
                <a:endParaRPr lang="zh-CN" altLang="zh-CN" sz="2400" kern="100" dirty="0">
                  <a:effectLst/>
                  <a:latin typeface="等线" panose="02010600030101010101" pitchFamily="2" charset="-122"/>
                  <a:ea typeface="等线" panose="02010600030101010101" pitchFamily="2" charset="-122"/>
                  <a:cs typeface="Times New Roman" panose="02020603050405020304" pitchFamily="18" charset="0"/>
                </a:endParaRPr>
              </a:p>
              <a:p>
                <a:endParaRPr lang="en-US" altLang="zh-CN" sz="2400" dirty="0">
                  <a:latin typeface="+mn-ea"/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8C9DD136-15D2-430F-8EC7-3BD5E72879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137" y="1224012"/>
                <a:ext cx="7632849" cy="2308324"/>
              </a:xfrm>
              <a:prstGeom prst="rect">
                <a:avLst/>
              </a:prstGeom>
              <a:blipFill>
                <a:blip r:embed="rId4"/>
                <a:stretch>
                  <a:fillRect l="-1038" t="-291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148220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>
          <a:xfrm>
            <a:off x="-5228" y="315160"/>
            <a:ext cx="292359" cy="493944"/>
          </a:xfrm>
          <a:prstGeom prst="rect">
            <a:avLst/>
          </a:prstGeom>
          <a:solidFill>
            <a:srgbClr val="8B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389" tIns="33694" rIns="67389" bIns="33694" rtlCol="0" anchor="ctr"/>
          <a:lstStyle/>
          <a:p>
            <a:pPr algn="ctr" defTabSz="673312"/>
            <a:endParaRPr lang="zh-CN" altLang="en-US" sz="1700" dirty="0">
              <a:solidFill>
                <a:srgbClr val="4E639C"/>
              </a:solidFill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64819" y="315143"/>
            <a:ext cx="120550" cy="49394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389" tIns="33694" rIns="67389" bIns="33694" rtlCol="0" anchor="ctr"/>
          <a:lstStyle/>
          <a:p>
            <a:pPr algn="ctr" defTabSz="673312"/>
            <a:endParaRPr lang="zh-CN" altLang="en-US" sz="1700" dirty="0">
              <a:solidFill>
                <a:srgbClr val="4E639C"/>
              </a:solidFill>
              <a:ea typeface="微软雅黑" panose="020B0503020204020204" pitchFamily="34" charset="-122"/>
            </a:endParaRPr>
          </a:p>
        </p:txBody>
      </p:sp>
      <p:sp>
        <p:nvSpPr>
          <p:cNvPr id="26" name="TextBox 8"/>
          <p:cNvSpPr txBox="1"/>
          <p:nvPr/>
        </p:nvSpPr>
        <p:spPr>
          <a:xfrm>
            <a:off x="563057" y="346671"/>
            <a:ext cx="4081521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defTabSz="638367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dirty="0">
                <a:solidFill>
                  <a:prstClr val="black">
                    <a:lumMod val="65000"/>
                    <a:lumOff val="35000"/>
                  </a:prstClr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神经网络超参数的确定</a:t>
            </a: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3446" y="320459"/>
            <a:ext cx="1720710" cy="483313"/>
          </a:xfrm>
          <a:prstGeom prst="rect">
            <a:avLst/>
          </a:prstGeom>
        </p:spPr>
      </p:pic>
      <p:sp>
        <p:nvSpPr>
          <p:cNvPr id="29" name="矩形 28"/>
          <p:cNvSpPr/>
          <p:nvPr/>
        </p:nvSpPr>
        <p:spPr>
          <a:xfrm>
            <a:off x="8854946" y="315143"/>
            <a:ext cx="146180" cy="493944"/>
          </a:xfrm>
          <a:prstGeom prst="rect">
            <a:avLst/>
          </a:prstGeom>
          <a:solidFill>
            <a:srgbClr val="8B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389" tIns="33694" rIns="67389" bIns="33694" rtlCol="0" anchor="ctr"/>
          <a:lstStyle/>
          <a:p>
            <a:pPr algn="ctr" defTabSz="673312"/>
            <a:endParaRPr lang="zh-CN" altLang="en-US" sz="1700" dirty="0">
              <a:solidFill>
                <a:srgbClr val="4E639C"/>
              </a:solidFill>
              <a:ea typeface="微软雅黑" panose="020B0503020204020204" pitchFamily="34" charset="-122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C9DD136-15D2-430F-8EC7-3BD5E72879CA}"/>
              </a:ext>
            </a:extLst>
          </p:cNvPr>
          <p:cNvSpPr txBox="1"/>
          <p:nvPr/>
        </p:nvSpPr>
        <p:spPr>
          <a:xfrm>
            <a:off x="684137" y="1224012"/>
            <a:ext cx="76328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zh-CN" sz="24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使用</a:t>
            </a:r>
            <a:r>
              <a:rPr lang="zh-CN" altLang="en-US" sz="24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穷举法（</a:t>
            </a:r>
            <a:r>
              <a:rPr lang="en-US" altLang="zh-CN" sz="24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grid search</a:t>
            </a:r>
            <a:r>
              <a:rPr lang="zh-CN" altLang="en-US" sz="24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</a:t>
            </a:r>
            <a:endParaRPr lang="en-US" altLang="zh-CN" sz="2400" kern="100" dirty="0"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endParaRPr lang="en-US" altLang="zh-CN" sz="2400" dirty="0">
              <a:latin typeface="+mn-ea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5A5383C-D6A9-4F48-8B14-706C5F614A60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4472545" y="777558"/>
            <a:ext cx="2567034" cy="196152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BC5C4F6-F15E-4E2A-B8D0-42D4A87B765C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684137" y="2593255"/>
            <a:ext cx="7492570" cy="1945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29012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/>
          <p:cNvSpPr/>
          <p:nvPr/>
        </p:nvSpPr>
        <p:spPr>
          <a:xfrm>
            <a:off x="-179958" y="1728068"/>
            <a:ext cx="9188653" cy="1801626"/>
          </a:xfrm>
          <a:prstGeom prst="rect">
            <a:avLst/>
          </a:prstGeom>
          <a:solidFill>
            <a:srgbClr val="8B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858" tIns="44929" rIns="89858" bIns="44929"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6" name="MH_SubTitle_1"/>
          <p:cNvSpPr/>
          <p:nvPr>
            <p:custDataLst>
              <p:tags r:id="rId2"/>
            </p:custDataLst>
          </p:nvPr>
        </p:nvSpPr>
        <p:spPr>
          <a:xfrm>
            <a:off x="108074" y="1983156"/>
            <a:ext cx="1503618" cy="1291450"/>
          </a:xfrm>
          <a:prstGeom prst="rect">
            <a:avLst/>
          </a:prstGeom>
          <a:noFill/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/>
          <a:p>
            <a:pPr algn="ctr" defTabSz="638367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66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zh-CN" altLang="en-US" sz="66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MH_Entry_4"/>
          <p:cNvSpPr/>
          <p:nvPr>
            <p:custDataLst>
              <p:tags r:id="rId3"/>
            </p:custDataLst>
          </p:nvPr>
        </p:nvSpPr>
        <p:spPr>
          <a:xfrm>
            <a:off x="1476226" y="2456910"/>
            <a:ext cx="7065334" cy="800219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defTabSz="638367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结论和分析</a:t>
            </a:r>
          </a:p>
          <a:p>
            <a:pPr defTabSz="638367" fontAlgn="base">
              <a:spcBef>
                <a:spcPct val="0"/>
              </a:spcBef>
              <a:spcAft>
                <a:spcPct val="0"/>
              </a:spcAft>
            </a:pPr>
            <a:endParaRPr lang="zh-CN" altLang="en-US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85490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16" grpId="0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>
          <a:xfrm>
            <a:off x="-5228" y="315160"/>
            <a:ext cx="292359" cy="493944"/>
          </a:xfrm>
          <a:prstGeom prst="rect">
            <a:avLst/>
          </a:prstGeom>
          <a:solidFill>
            <a:srgbClr val="8B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389" tIns="33694" rIns="67389" bIns="33694" rtlCol="0" anchor="ctr"/>
          <a:lstStyle/>
          <a:p>
            <a:pPr algn="ctr" defTabSz="673312"/>
            <a:endParaRPr lang="zh-CN" altLang="en-US" sz="1700" dirty="0">
              <a:solidFill>
                <a:srgbClr val="4E639C"/>
              </a:solidFill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64819" y="315143"/>
            <a:ext cx="120550" cy="49394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389" tIns="33694" rIns="67389" bIns="33694" rtlCol="0" anchor="ctr"/>
          <a:lstStyle/>
          <a:p>
            <a:pPr algn="ctr" defTabSz="673312"/>
            <a:endParaRPr lang="zh-CN" altLang="en-US" sz="1700" dirty="0">
              <a:solidFill>
                <a:srgbClr val="4E639C"/>
              </a:solidFill>
              <a:ea typeface="微软雅黑" panose="020B0503020204020204" pitchFamily="34" charset="-122"/>
            </a:endParaRPr>
          </a:p>
        </p:txBody>
      </p:sp>
      <p:sp>
        <p:nvSpPr>
          <p:cNvPr id="26" name="TextBox 8"/>
          <p:cNvSpPr txBox="1"/>
          <p:nvPr/>
        </p:nvSpPr>
        <p:spPr>
          <a:xfrm>
            <a:off x="563057" y="346671"/>
            <a:ext cx="2425337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defTabSz="638367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dirty="0">
                <a:solidFill>
                  <a:prstClr val="black">
                    <a:lumMod val="65000"/>
                    <a:lumOff val="35000"/>
                  </a:prstClr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模型效果评估</a:t>
            </a: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3446" y="320459"/>
            <a:ext cx="1720710" cy="483313"/>
          </a:xfrm>
          <a:prstGeom prst="rect">
            <a:avLst/>
          </a:prstGeom>
        </p:spPr>
      </p:pic>
      <p:sp>
        <p:nvSpPr>
          <p:cNvPr id="29" name="矩形 28"/>
          <p:cNvSpPr/>
          <p:nvPr/>
        </p:nvSpPr>
        <p:spPr>
          <a:xfrm>
            <a:off x="8854946" y="315143"/>
            <a:ext cx="146180" cy="493944"/>
          </a:xfrm>
          <a:prstGeom prst="rect">
            <a:avLst/>
          </a:prstGeom>
          <a:solidFill>
            <a:srgbClr val="8B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389" tIns="33694" rIns="67389" bIns="33694" rtlCol="0" anchor="ctr"/>
          <a:lstStyle/>
          <a:p>
            <a:pPr algn="ctr" defTabSz="673312"/>
            <a:endParaRPr lang="zh-CN" altLang="en-US" sz="1700" dirty="0">
              <a:solidFill>
                <a:srgbClr val="4E639C"/>
              </a:solidFill>
              <a:ea typeface="微软雅黑" panose="020B0503020204020204" pitchFamily="34" charset="-122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C9DD136-15D2-430F-8EC7-3BD5E72879CA}"/>
              </a:ext>
            </a:extLst>
          </p:cNvPr>
          <p:cNvSpPr txBox="1"/>
          <p:nvPr/>
        </p:nvSpPr>
        <p:spPr>
          <a:xfrm>
            <a:off x="5931244" y="1656060"/>
            <a:ext cx="259228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sz="24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本研究的结果的</a:t>
            </a:r>
            <a:r>
              <a:rPr lang="en-US" altLang="zh-CN" sz="24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RMSE=0.3</a:t>
            </a:r>
            <a:r>
              <a:rPr lang="zh-CN" altLang="en-US" sz="24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，而之前研究的结果</a:t>
            </a:r>
            <a:r>
              <a:rPr lang="en-US" altLang="zh-CN" sz="24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RMSE=0.45</a:t>
            </a:r>
            <a:r>
              <a:rPr lang="zh-CN" altLang="en-US" sz="24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。</a:t>
            </a:r>
            <a:endParaRPr lang="en-US" altLang="zh-CN" sz="2400" kern="1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339AD03-5A9E-47EC-80CF-97228EFE8FE9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563057" y="803772"/>
            <a:ext cx="5017625" cy="4108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71788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>
          <a:xfrm>
            <a:off x="-5228" y="315160"/>
            <a:ext cx="292359" cy="493944"/>
          </a:xfrm>
          <a:prstGeom prst="rect">
            <a:avLst/>
          </a:prstGeom>
          <a:solidFill>
            <a:srgbClr val="8B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389" tIns="33694" rIns="67389" bIns="33694" rtlCol="0" anchor="ctr"/>
          <a:lstStyle/>
          <a:p>
            <a:pPr algn="ctr" defTabSz="673312"/>
            <a:endParaRPr lang="zh-CN" altLang="en-US" sz="1700" dirty="0">
              <a:solidFill>
                <a:srgbClr val="4E639C"/>
              </a:solidFill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64819" y="315143"/>
            <a:ext cx="120550" cy="49394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389" tIns="33694" rIns="67389" bIns="33694" rtlCol="0" anchor="ctr"/>
          <a:lstStyle/>
          <a:p>
            <a:pPr algn="ctr" defTabSz="673312"/>
            <a:endParaRPr lang="zh-CN" altLang="en-US" sz="1700" dirty="0">
              <a:solidFill>
                <a:srgbClr val="4E639C"/>
              </a:solidFill>
              <a:ea typeface="微软雅黑" panose="020B0503020204020204" pitchFamily="34" charset="-122"/>
            </a:endParaRPr>
          </a:p>
        </p:txBody>
      </p:sp>
      <p:sp>
        <p:nvSpPr>
          <p:cNvPr id="26" name="TextBox 8"/>
          <p:cNvSpPr txBox="1"/>
          <p:nvPr/>
        </p:nvSpPr>
        <p:spPr>
          <a:xfrm>
            <a:off x="563057" y="346671"/>
            <a:ext cx="2785377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defTabSz="638367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dirty="0">
                <a:solidFill>
                  <a:prstClr val="black">
                    <a:lumMod val="65000"/>
                    <a:lumOff val="35000"/>
                  </a:prstClr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模型结论的诠释</a:t>
            </a: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3446" y="320459"/>
            <a:ext cx="1720710" cy="483313"/>
          </a:xfrm>
          <a:prstGeom prst="rect">
            <a:avLst/>
          </a:prstGeom>
        </p:spPr>
      </p:pic>
      <p:sp>
        <p:nvSpPr>
          <p:cNvPr id="29" name="矩形 28"/>
          <p:cNvSpPr/>
          <p:nvPr/>
        </p:nvSpPr>
        <p:spPr>
          <a:xfrm>
            <a:off x="8854946" y="315143"/>
            <a:ext cx="146180" cy="493944"/>
          </a:xfrm>
          <a:prstGeom prst="rect">
            <a:avLst/>
          </a:prstGeom>
          <a:solidFill>
            <a:srgbClr val="8B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389" tIns="33694" rIns="67389" bIns="33694" rtlCol="0" anchor="ctr"/>
          <a:lstStyle/>
          <a:p>
            <a:pPr algn="ctr" defTabSz="673312"/>
            <a:endParaRPr lang="zh-CN" altLang="en-US" sz="1700" dirty="0">
              <a:solidFill>
                <a:srgbClr val="4E639C"/>
              </a:solidFill>
              <a:ea typeface="微软雅黑" panose="020B0503020204020204" pitchFamily="34" charset="-122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C9DD136-15D2-430F-8EC7-3BD5E72879CA}"/>
              </a:ext>
            </a:extLst>
          </p:cNvPr>
          <p:cNvSpPr txBox="1"/>
          <p:nvPr/>
        </p:nvSpPr>
        <p:spPr>
          <a:xfrm>
            <a:off x="684137" y="1224012"/>
            <a:ext cx="763284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sz="24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利用</a:t>
            </a:r>
            <a:r>
              <a:rPr lang="en-US" altLang="zh-CN" sz="24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Shapley</a:t>
            </a:r>
            <a:r>
              <a:rPr lang="zh-CN" altLang="en-US" sz="24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值来分析八个输入参数对预测的吸附系数的影响，进而理解模型的物理化学含义。</a:t>
            </a:r>
            <a:endParaRPr lang="en-US" altLang="zh-CN" sz="2400" kern="100" dirty="0"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sz="24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某个参数的</a:t>
            </a:r>
            <a:r>
              <a:rPr lang="en-US" altLang="zh-CN" sz="24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Shapley</a:t>
            </a:r>
            <a:r>
              <a:rPr lang="zh-CN" altLang="en-US" sz="24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值的绝对值越大，就说明它对吸附系数的影响越大。</a:t>
            </a:r>
            <a:endParaRPr lang="en-US" altLang="zh-CN" sz="2400" kern="100" dirty="0"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sz="24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研究对每一个数据点都计算了八个参数的</a:t>
            </a:r>
            <a:r>
              <a:rPr lang="en-US" altLang="zh-CN" sz="24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Shapley</a:t>
            </a:r>
            <a:r>
              <a:rPr lang="zh-CN" altLang="en-US" sz="24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值，然后对每一个参数的</a:t>
            </a:r>
            <a:r>
              <a:rPr lang="en-US" altLang="zh-CN" sz="24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Shapley</a:t>
            </a:r>
            <a:r>
              <a:rPr lang="zh-CN" altLang="en-US" sz="24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值取平均、取绝对值，来表示和比较各个参数的重要性。</a:t>
            </a:r>
            <a:endParaRPr lang="en-US" altLang="zh-CN" sz="2400" dirty="0">
              <a:latin typeface="+mn-ea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08B9B0E-44DC-4207-A824-3719A02EB7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4178" y="3841726"/>
            <a:ext cx="5959268" cy="1198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2077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>
          <a:xfrm>
            <a:off x="-5228" y="315160"/>
            <a:ext cx="292359" cy="493944"/>
          </a:xfrm>
          <a:prstGeom prst="rect">
            <a:avLst/>
          </a:prstGeom>
          <a:solidFill>
            <a:srgbClr val="8B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389" tIns="33694" rIns="67389" bIns="33694" rtlCol="0" anchor="ctr"/>
          <a:lstStyle/>
          <a:p>
            <a:pPr algn="ctr" defTabSz="673312"/>
            <a:endParaRPr lang="zh-CN" altLang="en-US" sz="1700" dirty="0">
              <a:solidFill>
                <a:srgbClr val="4E639C"/>
              </a:solidFill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64819" y="315143"/>
            <a:ext cx="120550" cy="49394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389" tIns="33694" rIns="67389" bIns="33694" rtlCol="0" anchor="ctr"/>
          <a:lstStyle/>
          <a:p>
            <a:pPr algn="ctr" defTabSz="673312"/>
            <a:endParaRPr lang="zh-CN" altLang="en-US" sz="1700" dirty="0">
              <a:solidFill>
                <a:srgbClr val="4E639C"/>
              </a:solidFill>
              <a:ea typeface="微软雅黑" panose="020B0503020204020204" pitchFamily="34" charset="-122"/>
            </a:endParaRPr>
          </a:p>
        </p:txBody>
      </p:sp>
      <p:sp>
        <p:nvSpPr>
          <p:cNvPr id="26" name="TextBox 8"/>
          <p:cNvSpPr txBox="1"/>
          <p:nvPr/>
        </p:nvSpPr>
        <p:spPr>
          <a:xfrm>
            <a:off x="563057" y="346671"/>
            <a:ext cx="2785377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defTabSz="638367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dirty="0">
                <a:solidFill>
                  <a:prstClr val="black">
                    <a:lumMod val="65000"/>
                    <a:lumOff val="35000"/>
                  </a:prstClr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模型结论的诠释</a:t>
            </a: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3446" y="320459"/>
            <a:ext cx="1720710" cy="483313"/>
          </a:xfrm>
          <a:prstGeom prst="rect">
            <a:avLst/>
          </a:prstGeom>
        </p:spPr>
      </p:pic>
      <p:sp>
        <p:nvSpPr>
          <p:cNvPr id="29" name="矩形 28"/>
          <p:cNvSpPr/>
          <p:nvPr/>
        </p:nvSpPr>
        <p:spPr>
          <a:xfrm>
            <a:off x="8854946" y="315143"/>
            <a:ext cx="146180" cy="493944"/>
          </a:xfrm>
          <a:prstGeom prst="rect">
            <a:avLst/>
          </a:prstGeom>
          <a:solidFill>
            <a:srgbClr val="8B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389" tIns="33694" rIns="67389" bIns="33694" rtlCol="0" anchor="ctr"/>
          <a:lstStyle/>
          <a:p>
            <a:pPr algn="ctr" defTabSz="673312"/>
            <a:endParaRPr lang="zh-CN" altLang="en-US" sz="1700" dirty="0">
              <a:solidFill>
                <a:srgbClr val="4E639C"/>
              </a:solidFill>
              <a:ea typeface="微软雅黑" panose="020B0503020204020204" pitchFamily="34" charset="-122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09279CF-DD7A-474B-99FC-A7133DD15A19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563057" y="1007988"/>
            <a:ext cx="4212382" cy="3550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2442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2160116"/>
            <a:ext cx="9001125" cy="1801626"/>
          </a:xfrm>
          <a:prstGeom prst="rect">
            <a:avLst/>
          </a:prstGeom>
          <a:solidFill>
            <a:srgbClr val="8B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858" tIns="44929" rIns="89858" bIns="44929"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921539" y="2446231"/>
            <a:ext cx="7230053" cy="829399"/>
          </a:xfrm>
          <a:prstGeom prst="rect">
            <a:avLst/>
          </a:prstGeom>
        </p:spPr>
        <p:txBody>
          <a:bodyPr wrap="square" lIns="89858" tIns="44929" rIns="89858" bIns="44929">
            <a:spAutoFit/>
          </a:bodyPr>
          <a:lstStyle/>
          <a:p>
            <a:pPr algn="ctr"/>
            <a:r>
              <a:rPr lang="zh-CN" altLang="en-US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汇报完毕  感谢您的聆听</a:t>
            </a:r>
          </a:p>
        </p:txBody>
      </p:sp>
      <p:grpSp>
        <p:nvGrpSpPr>
          <p:cNvPr id="18" name="组合 17"/>
          <p:cNvGrpSpPr/>
          <p:nvPr/>
        </p:nvGrpSpPr>
        <p:grpSpPr>
          <a:xfrm>
            <a:off x="1476226" y="3411126"/>
            <a:ext cx="6120680" cy="369332"/>
            <a:chOff x="1476226" y="3422964"/>
            <a:chExt cx="6120680" cy="369332"/>
          </a:xfrm>
        </p:grpSpPr>
        <p:cxnSp>
          <p:nvCxnSpPr>
            <p:cNvPr id="19" name="直接连接符 18"/>
            <p:cNvCxnSpPr/>
            <p:nvPr/>
          </p:nvCxnSpPr>
          <p:spPr>
            <a:xfrm>
              <a:off x="1476226" y="3588119"/>
              <a:ext cx="6120680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矩形 19"/>
            <p:cNvSpPr/>
            <p:nvPr/>
          </p:nvSpPr>
          <p:spPr>
            <a:xfrm>
              <a:off x="2916386" y="3484729"/>
              <a:ext cx="3240360" cy="22066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矩形 20"/>
            <p:cNvSpPr/>
            <p:nvPr/>
          </p:nvSpPr>
          <p:spPr>
            <a:xfrm>
              <a:off x="2934388" y="3466799"/>
              <a:ext cx="3204356" cy="256526"/>
            </a:xfrm>
            <a:prstGeom prst="rect">
              <a:avLst/>
            </a:prstGeom>
            <a:solidFill>
              <a:srgbClr val="8B00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2880382" y="3422964"/>
              <a:ext cx="32403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汇报人：谢成瀚</a:t>
              </a:r>
            </a:p>
          </p:txBody>
        </p:sp>
      </p:grpSp>
      <p:pic>
        <p:nvPicPr>
          <p:cNvPr id="23" name="图片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6466" y="4322581"/>
            <a:ext cx="1584176" cy="444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3510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OK6.pptx1231212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3|2.5|1.4|1|1.8|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059"/>
  <p:tag name="MH_LIBRARY" val="GRAPHIC"/>
  <p:tag name="MH_TYPE" val="Other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059"/>
  <p:tag name="MH_LIBRARY" val="GRAPHIC"/>
  <p:tag name="MH_TYPE" val="Other"/>
  <p:tag name="MH_ORDER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059"/>
  <p:tag name="MH_LIBRARY" val="GRAPHIC"/>
  <p:tag name="MH_TYPE" val="Other"/>
  <p:tag name="MH_ORDER" val="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059"/>
  <p:tag name="MH_LIBRARY" val="GRAPHIC"/>
  <p:tag name="MH_TYPE" val="Other"/>
  <p:tag name="MH_ORDER" val="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059"/>
  <p:tag name="MH_LIBRARY" val="GRAPHIC"/>
  <p:tag name="MH_TYPE" val="Other"/>
  <p:tag name="MH_ORDER" val="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059"/>
  <p:tag name="MH_LIBRARY" val="GRAPHIC"/>
  <p:tag name="MH_TYPE" val="Other"/>
  <p:tag name="MH_ORDER" val="6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059"/>
  <p:tag name="MH_LIBRARY" val="GRAPHIC"/>
  <p:tag name="MH_TYPE" val="Other"/>
  <p:tag name="MH_ORDER" val="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059"/>
  <p:tag name="MH_LIBRARY" val="GRAPHIC"/>
  <p:tag name="MH_TYPE" val="Other"/>
  <p:tag name="MH_ORDER" val="8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059"/>
  <p:tag name="MH_LIBRARY" val="GRAPHIC"/>
  <p:tag name="MH_TYPE" val="Other"/>
  <p:tag name="MH_ORDER" val="9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059"/>
  <p:tag name="MH_LIBRARY" val="GRAPHIC"/>
  <p:tag name="MH_TYPE" val="Other"/>
  <p:tag name="MH_ORDER" val="1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059"/>
  <p:tag name="MH_LIBRARY" val="GRAPHIC"/>
  <p:tag name="MH_TYPE" val="Other"/>
  <p:tag name="MH_ORDER" val="1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059"/>
  <p:tag name="MH_LIBRARY" val="GRAPHIC"/>
  <p:tag name="MH_TYPE" val="Other"/>
  <p:tag name="MH_ORDER" val="1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059"/>
  <p:tag name="MH_LIBRARY" val="GRAPHIC"/>
  <p:tag name="MH_TYPE" val="SubTitle"/>
  <p:tag name="MH_ORDER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059"/>
  <p:tag name="MH_LIBRARY" val="GRAPHIC"/>
  <p:tag name="MH_TYPE" val="SubTitle"/>
  <p:tag name="MH_ORDER" val="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059"/>
  <p:tag name="MH_LIBRARY" val="GRAPHIC"/>
  <p:tag name="MH_TYPE" val="SubTitle"/>
  <p:tag name="MH_ORDER" val="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059"/>
  <p:tag name="MH_LIBRARY" val="GRAPHIC"/>
  <p:tag name="MH_TYPE" val="SubTitle"/>
  <p:tag name="MH_ORDER" val="4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2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3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4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6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059"/>
  <p:tag name="MH_LIBRARY" val="GRAPHIC"/>
  <p:tag name="MH_TYPE" val="SubTitle"/>
  <p:tag name="MH_ORDER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059"/>
  <p:tag name="MH_LIBRARY" val="GRAPHIC"/>
  <p:tag name="MH_TYPE" val="SubTitle"/>
  <p:tag name="MH_ORDER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2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059"/>
  <p:tag name="MH_LIBRARY" val="GRAPHIC"/>
  <p:tag name="MH_TYPE" val="SubTitle"/>
  <p:tag name="MH_ORDER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3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059"/>
  <p:tag name="MH_LIBRARY" val="GRAPHIC"/>
  <p:tag name="MH_TYPE" val="SubTitle"/>
  <p:tag name="MH_ORDER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4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843</Words>
  <Application>Microsoft Office PowerPoint</Application>
  <PresentationFormat>Custom</PresentationFormat>
  <Paragraphs>94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7" baseType="lpstr">
      <vt:lpstr>等线</vt:lpstr>
      <vt:lpstr>宋体</vt:lpstr>
      <vt:lpstr>微软雅黑</vt:lpstr>
      <vt:lpstr>Arial</vt:lpstr>
      <vt:lpstr>Calibri</vt:lpstr>
      <vt:lpstr>Cambria Math</vt:lpstr>
      <vt:lpstr>Times New Roman</vt:lpstr>
      <vt:lpstr>Office 主题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>http:/www.ypppt.com</cp:keywords>
  <cp:lastModifiedBy/>
  <cp:revision>1</cp:revision>
  <dcterms:modified xsi:type="dcterms:W3CDTF">2020-12-03T00:52:18Z</dcterms:modified>
</cp:coreProperties>
</file>