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4"/>
  </p:notesMasterIdLst>
  <p:sldIdLst>
    <p:sldId id="351" r:id="rId3"/>
    <p:sldId id="352" r:id="rId4"/>
    <p:sldId id="291" r:id="rId5"/>
    <p:sldId id="337" r:id="rId6"/>
    <p:sldId id="353" r:id="rId7"/>
    <p:sldId id="355" r:id="rId8"/>
    <p:sldId id="356" r:id="rId9"/>
    <p:sldId id="358" r:id="rId10"/>
    <p:sldId id="359" r:id="rId11"/>
    <p:sldId id="360" r:id="rId12"/>
    <p:sldId id="361" r:id="rId13"/>
    <p:sldId id="362" r:id="rId14"/>
    <p:sldId id="363" r:id="rId15"/>
    <p:sldId id="364" r:id="rId16"/>
    <p:sldId id="366" r:id="rId17"/>
    <p:sldId id="365" r:id="rId18"/>
    <p:sldId id="367" r:id="rId19"/>
    <p:sldId id="368" r:id="rId20"/>
    <p:sldId id="369" r:id="rId21"/>
    <p:sldId id="370" r:id="rId22"/>
    <p:sldId id="371" r:id="rId23"/>
  </p:sldIdLst>
  <p:sldSz cx="9144000" cy="5143500" type="screen16x9"/>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625">
          <p15:clr>
            <a:srgbClr val="A4A3A4"/>
          </p15:clr>
        </p15:guide>
        <p15:guide id="2" pos="283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6262"/>
    <a:srgbClr val="354B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669" autoAdjust="0"/>
    <p:restoredTop sz="95994" autoAdjust="0"/>
  </p:normalViewPr>
  <p:slideViewPr>
    <p:cSldViewPr snapToGrid="0" snapToObjects="1">
      <p:cViewPr varScale="1">
        <p:scale>
          <a:sx n="99" d="100"/>
          <a:sy n="99" d="100"/>
        </p:scale>
        <p:origin x="82" y="355"/>
      </p:cViewPr>
      <p:guideLst>
        <p:guide orient="horz" pos="1625"/>
        <p:guide pos="2830"/>
      </p:guideLst>
    </p:cSldViewPr>
  </p:slideViewPr>
  <p:notesTextViewPr>
    <p:cViewPr>
      <p:scale>
        <a:sx n="1" d="1"/>
        <a:sy n="1" d="1"/>
      </p:scale>
      <p:origin x="0" y="0"/>
    </p:cViewPr>
  </p:notesTextViewPr>
  <p:gridSpacing cx="71999" cy="71999"/>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7038F-F80D-4776-8F3C-84C678EDBF2A}" type="datetimeFigureOut">
              <a:rPr lang="zh-CN" altLang="en-US" smtClean="0"/>
              <a:t>2020/12/14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E81D17-BEED-4D71-97FD-C88A03664CA7}" type="slidenum">
              <a:rPr lang="zh-CN" altLang="en-US" smtClean="0"/>
              <a:t>‹#›</a:t>
            </a:fld>
            <a:endParaRPr lang="zh-CN" altLang="en-US"/>
          </a:p>
        </p:txBody>
      </p:sp>
    </p:spTree>
    <p:extLst>
      <p:ext uri="{BB962C8B-B14F-4D97-AF65-F5344CB8AC3E}">
        <p14:creationId xmlns:p14="http://schemas.microsoft.com/office/powerpoint/2010/main" val="3415044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6E81D17-BEED-4D71-97FD-C88A03664CA7}" type="slidenum">
              <a:rPr lang="zh-CN" altLang="en-US" smtClean="0"/>
              <a:t>2</a:t>
            </a:fld>
            <a:endParaRPr lang="zh-CN" altLang="en-US"/>
          </a:p>
        </p:txBody>
      </p:sp>
    </p:spTree>
    <p:extLst>
      <p:ext uri="{BB962C8B-B14F-4D97-AF65-F5344CB8AC3E}">
        <p14:creationId xmlns:p14="http://schemas.microsoft.com/office/powerpoint/2010/main" val="1640584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375"/>
            <a:ext cx="6858000" cy="17907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3255F0EB-1697-4469-8BEE-EB22FA338D26}" type="slidenum">
              <a:rPr lang="zh-CN" altLang="en-US"/>
              <a:pPr>
                <a:defRPr/>
              </a:pPr>
              <a:t>‹#›</a:t>
            </a:fld>
            <a:endParaRPr lang="en-US" altLang="zh-CN"/>
          </a:p>
        </p:txBody>
      </p:sp>
    </p:spTree>
    <p:extLst>
      <p:ext uri="{BB962C8B-B14F-4D97-AF65-F5344CB8AC3E}">
        <p14:creationId xmlns:p14="http://schemas.microsoft.com/office/powerpoint/2010/main" val="946806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DEC944F0-EBA8-4CE3-BC4F-27AC9585A0D2}" type="slidenum">
              <a:rPr lang="zh-CN" altLang="en-US"/>
              <a:pPr>
                <a:defRPr/>
              </a:pPr>
              <a:t>‹#›</a:t>
            </a:fld>
            <a:endParaRPr lang="en-US" altLang="zh-CN"/>
          </a:p>
        </p:txBody>
      </p:sp>
    </p:spTree>
    <p:extLst>
      <p:ext uri="{BB962C8B-B14F-4D97-AF65-F5344CB8AC3E}">
        <p14:creationId xmlns:p14="http://schemas.microsoft.com/office/powerpoint/2010/main" val="330186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5"/>
            <a:ext cx="2057400" cy="438785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6375"/>
            <a:ext cx="6019800" cy="438785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D050B10F-8614-4FAF-918B-8CB8863F3692}" type="slidenum">
              <a:rPr lang="zh-CN" altLang="en-US"/>
              <a:pPr>
                <a:defRPr/>
              </a:pPr>
              <a:t>‹#›</a:t>
            </a:fld>
            <a:endParaRPr lang="en-US" altLang="zh-CN"/>
          </a:p>
        </p:txBody>
      </p:sp>
    </p:spTree>
    <p:extLst>
      <p:ext uri="{BB962C8B-B14F-4D97-AF65-F5344CB8AC3E}">
        <p14:creationId xmlns:p14="http://schemas.microsoft.com/office/powerpoint/2010/main" val="416781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375"/>
            <a:ext cx="6858000" cy="17907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143000" y="2701925"/>
            <a:ext cx="6858000" cy="12414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Tree>
    <p:extLst>
      <p:ext uri="{BB962C8B-B14F-4D97-AF65-F5344CB8AC3E}">
        <p14:creationId xmlns:p14="http://schemas.microsoft.com/office/powerpoint/2010/main" val="3701493915"/>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628650" y="1370013"/>
            <a:ext cx="7886700" cy="3262312"/>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608702805"/>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700"/>
            <a:ext cx="7886700" cy="2139950"/>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623888" y="3441700"/>
            <a:ext cx="7886700" cy="1125538"/>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Tree>
    <p:extLst>
      <p:ext uri="{BB962C8B-B14F-4D97-AF65-F5344CB8AC3E}">
        <p14:creationId xmlns:p14="http://schemas.microsoft.com/office/powerpoint/2010/main" val="3991109385"/>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628650" y="1370013"/>
            <a:ext cx="3867150" cy="3262312"/>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370013"/>
            <a:ext cx="3867150" cy="3262312"/>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5494306"/>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274638"/>
            <a:ext cx="7886700" cy="993775"/>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630238" y="1260475"/>
            <a:ext cx="3868737" cy="619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30238" y="1879600"/>
            <a:ext cx="3868737" cy="2762250"/>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475"/>
            <a:ext cx="3887788" cy="619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29150" y="1879600"/>
            <a:ext cx="3887788" cy="2762250"/>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709713717"/>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005043479"/>
      </p:ext>
    </p:extLst>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4222503"/>
      </p:ext>
    </p:extLst>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3887788" y="741363"/>
            <a:ext cx="4629150" cy="36544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30238" y="1543050"/>
            <a:ext cx="2949575" cy="28590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Tree>
    <p:extLst>
      <p:ext uri="{BB962C8B-B14F-4D97-AF65-F5344CB8AC3E}">
        <p14:creationId xmlns:p14="http://schemas.microsoft.com/office/powerpoint/2010/main" val="3242950416"/>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05F63A36-386F-447F-ABD6-D463FC7DE229}" type="slidenum">
              <a:rPr lang="zh-CN" altLang="en-US"/>
              <a:pPr>
                <a:defRPr/>
              </a:pPr>
              <a:t>‹#›</a:t>
            </a:fld>
            <a:endParaRPr lang="en-US" altLang="zh-CN"/>
          </a:p>
        </p:txBody>
      </p:sp>
    </p:spTree>
    <p:extLst>
      <p:ext uri="{BB962C8B-B14F-4D97-AF65-F5344CB8AC3E}">
        <p14:creationId xmlns:p14="http://schemas.microsoft.com/office/powerpoint/2010/main" val="35795775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788" y="741363"/>
            <a:ext cx="4629150" cy="36544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Arial" panose="020B0604020202020204" pitchFamily="34" charset="0"/>
            </a:endParaRPr>
          </a:p>
        </p:txBody>
      </p:sp>
      <p:sp>
        <p:nvSpPr>
          <p:cNvPr id="4" name="文本占位符 3"/>
          <p:cNvSpPr>
            <a:spLocks noGrp="1"/>
          </p:cNvSpPr>
          <p:nvPr>
            <p:ph type="body" sz="half" idx="2"/>
          </p:nvPr>
        </p:nvSpPr>
        <p:spPr>
          <a:xfrm>
            <a:off x="630238" y="1543050"/>
            <a:ext cx="2949575" cy="28590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Tree>
    <p:extLst>
      <p:ext uri="{BB962C8B-B14F-4D97-AF65-F5344CB8AC3E}">
        <p14:creationId xmlns:p14="http://schemas.microsoft.com/office/powerpoint/2010/main" val="1555517473"/>
      </p:ext>
    </p:extLst>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28650" y="1370013"/>
            <a:ext cx="7886700" cy="3262312"/>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958328249"/>
      </p:ext>
    </p:extLst>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4638"/>
            <a:ext cx="1971675" cy="4357687"/>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4638"/>
            <a:ext cx="5762625" cy="4357687"/>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028060918"/>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700"/>
            <a:ext cx="7886700" cy="2139950"/>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623888" y="3441700"/>
            <a:ext cx="7886700" cy="11255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3038D9F0-51D7-406E-A58F-3E6586961E5D}" type="slidenum">
              <a:rPr lang="zh-CN" altLang="en-US"/>
              <a:pPr>
                <a:defRPr/>
              </a:pPr>
              <a:t>‹#›</a:t>
            </a:fld>
            <a:endParaRPr lang="en-US" altLang="zh-CN"/>
          </a:p>
        </p:txBody>
      </p:sp>
    </p:spTree>
    <p:extLst>
      <p:ext uri="{BB962C8B-B14F-4D97-AF65-F5344CB8AC3E}">
        <p14:creationId xmlns:p14="http://schemas.microsoft.com/office/powerpoint/2010/main" val="822789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0"/>
            <a:ext cx="4038600" cy="33940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0"/>
            <a:ext cx="4038600" cy="33940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811D8024-A0EE-438B-ACCF-0A113BC2C41E}" type="slidenum">
              <a:rPr lang="zh-CN" altLang="en-US"/>
              <a:pPr>
                <a:defRPr/>
              </a:pPr>
              <a:t>‹#›</a:t>
            </a:fld>
            <a:endParaRPr lang="en-US" altLang="zh-CN"/>
          </a:p>
        </p:txBody>
      </p:sp>
    </p:spTree>
    <p:extLst>
      <p:ext uri="{BB962C8B-B14F-4D97-AF65-F5344CB8AC3E}">
        <p14:creationId xmlns:p14="http://schemas.microsoft.com/office/powerpoint/2010/main" val="4038353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274638"/>
            <a:ext cx="7886700" cy="993775"/>
          </a:xfrm>
        </p:spPr>
        <p:txBody>
          <a:bodyPr/>
          <a:lstStyle/>
          <a:p>
            <a:r>
              <a:rPr lang="zh-CN" altLang="en-US"/>
              <a:t>单击此处编辑母版标题样式</a:t>
            </a:r>
          </a:p>
        </p:txBody>
      </p:sp>
      <p:sp>
        <p:nvSpPr>
          <p:cNvPr id="3" name="文本占位符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30238" y="1879600"/>
            <a:ext cx="3868737" cy="276225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29150" y="1879600"/>
            <a:ext cx="3887788" cy="276225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D1F0460C-87D2-4651-BEC4-1F37C4FE411C}" type="slidenum">
              <a:rPr lang="zh-CN" altLang="en-US"/>
              <a:pPr>
                <a:defRPr/>
              </a:pPr>
              <a:t>‹#›</a:t>
            </a:fld>
            <a:endParaRPr lang="en-US" altLang="zh-CN"/>
          </a:p>
        </p:txBody>
      </p:sp>
    </p:spTree>
    <p:extLst>
      <p:ext uri="{BB962C8B-B14F-4D97-AF65-F5344CB8AC3E}">
        <p14:creationId xmlns:p14="http://schemas.microsoft.com/office/powerpoint/2010/main" val="1198286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DAC7084B-F459-4A73-B4BC-276EA6745BC8}" type="slidenum">
              <a:rPr lang="zh-CN" altLang="en-US"/>
              <a:pPr>
                <a:defRPr/>
              </a:pPr>
              <a:t>‹#›</a:t>
            </a:fld>
            <a:endParaRPr lang="en-US" altLang="zh-CN"/>
          </a:p>
        </p:txBody>
      </p:sp>
    </p:spTree>
    <p:extLst>
      <p:ext uri="{BB962C8B-B14F-4D97-AF65-F5344CB8AC3E}">
        <p14:creationId xmlns:p14="http://schemas.microsoft.com/office/powerpoint/2010/main" val="2789373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5D2460CE-321A-4E8B-863D-25E72BFE8610}" type="slidenum">
              <a:rPr lang="zh-CN" altLang="en-US"/>
              <a:pPr>
                <a:defRPr/>
              </a:pPr>
              <a:t>‹#›</a:t>
            </a:fld>
            <a:endParaRPr lang="en-US" altLang="zh-CN"/>
          </a:p>
        </p:txBody>
      </p:sp>
    </p:spTree>
    <p:extLst>
      <p:ext uri="{BB962C8B-B14F-4D97-AF65-F5344CB8AC3E}">
        <p14:creationId xmlns:p14="http://schemas.microsoft.com/office/powerpoint/2010/main" val="2711124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B4BB0E58-36BF-4219-8692-4D20A067EC22}" type="slidenum">
              <a:rPr lang="zh-CN" altLang="en-US"/>
              <a:pPr>
                <a:defRPr/>
              </a:pPr>
              <a:t>‹#›</a:t>
            </a:fld>
            <a:endParaRPr lang="en-US" altLang="zh-CN"/>
          </a:p>
        </p:txBody>
      </p:sp>
    </p:spTree>
    <p:extLst>
      <p:ext uri="{BB962C8B-B14F-4D97-AF65-F5344CB8AC3E}">
        <p14:creationId xmlns:p14="http://schemas.microsoft.com/office/powerpoint/2010/main" val="2152887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zh-CN"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0C89E2CB-30F0-4B97-BD64-DE3C26255D9C}" type="slidenum">
              <a:rPr lang="zh-CN" altLang="en-US"/>
              <a:pPr>
                <a:defRPr/>
              </a:pPr>
              <a:t>‹#›</a:t>
            </a:fld>
            <a:endParaRPr lang="en-US" altLang="zh-CN"/>
          </a:p>
        </p:txBody>
      </p:sp>
    </p:spTree>
    <p:extLst>
      <p:ext uri="{BB962C8B-B14F-4D97-AF65-F5344CB8AC3E}">
        <p14:creationId xmlns:p14="http://schemas.microsoft.com/office/powerpoint/2010/main" val="2623189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a:t>单击此处编辑母版标题样式</a:t>
            </a:r>
          </a:p>
        </p:txBody>
      </p:sp>
      <p:sp>
        <p:nvSpPr>
          <p:cNvPr id="1027" name="Rectangle 3"/>
          <p:cNvSpPr>
            <a:spLocks noGrp="1" noChangeArrowheads="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a:t>单击此处编辑母版文本样式</a:t>
            </a:r>
          </a:p>
          <a:p>
            <a:pPr lvl="1"/>
            <a:r>
              <a:rPr lang="zh-CN" altLang="zh-CN"/>
              <a:t>第二级</a:t>
            </a:r>
          </a:p>
          <a:p>
            <a:pPr lvl="2"/>
            <a:r>
              <a:rPr lang="zh-CN" altLang="zh-CN"/>
              <a:t>第三级</a:t>
            </a:r>
          </a:p>
          <a:p>
            <a:pPr lvl="3"/>
            <a:r>
              <a:rPr lang="zh-CN" altLang="zh-CN"/>
              <a:t>第四级</a:t>
            </a:r>
          </a:p>
          <a:p>
            <a:pPr lvl="4"/>
            <a:r>
              <a:rPr lang="zh-CN" altLang="zh-CN"/>
              <a:t>第五级</a:t>
            </a:r>
          </a:p>
        </p:txBody>
      </p:sp>
      <p:sp>
        <p:nvSpPr>
          <p:cNvPr id="1028" name="Rectangle 4"/>
          <p:cNvSpPr>
            <a:spLocks noGrp="1" noChangeArrowheads="1"/>
          </p:cNvSpPr>
          <p:nvPr>
            <p:ph type="dt" sz="half" idx="2"/>
          </p:nvPr>
        </p:nvSpPr>
        <p:spPr bwMode="auto">
          <a:xfrm>
            <a:off x="457200" y="4683125"/>
            <a:ext cx="21336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400"/>
            </a:lvl1pPr>
          </a:lstStyle>
          <a:p>
            <a:pPr>
              <a:defRPr/>
            </a:pPr>
            <a:endParaRPr lang="zh-CN" altLang="en-US"/>
          </a:p>
        </p:txBody>
      </p:sp>
      <p:sp>
        <p:nvSpPr>
          <p:cNvPr id="1029" name="Rectangle 5"/>
          <p:cNvSpPr>
            <a:spLocks noGrp="1" noChangeArrowheads="1"/>
          </p:cNvSpPr>
          <p:nvPr>
            <p:ph type="ftr" sz="quarter" idx="3"/>
          </p:nvPr>
        </p:nvSpPr>
        <p:spPr bwMode="auto">
          <a:xfrm>
            <a:off x="3124200" y="4683125"/>
            <a:ext cx="28956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1" hangingPunct="1">
              <a:buFont typeface="Arial" panose="020B0604020202020204" pitchFamily="34" charset="0"/>
              <a:buNone/>
              <a:defRPr sz="1400"/>
            </a:lvl1pPr>
          </a:lstStyle>
          <a:p>
            <a:pPr>
              <a:defRPr/>
            </a:pPr>
            <a:endParaRPr lang="en-US" altLang="zh-CN"/>
          </a:p>
        </p:txBody>
      </p:sp>
      <p:sp>
        <p:nvSpPr>
          <p:cNvPr id="1030" name="Rectangle 6"/>
          <p:cNvSpPr>
            <a:spLocks noGrp="1" noChangeArrowheads="1"/>
          </p:cNvSpPr>
          <p:nvPr>
            <p:ph type="sldNum" sz="quarter" idx="4"/>
          </p:nvPr>
        </p:nvSpPr>
        <p:spPr bwMode="auto">
          <a:xfrm>
            <a:off x="6553200" y="4683125"/>
            <a:ext cx="21336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lvl1pPr>
          </a:lstStyle>
          <a:p>
            <a:pPr>
              <a:defRPr/>
            </a:pPr>
            <a:fld id="{D2E9B2ED-D0E7-4DFC-8B5C-9E69279012C2}"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2F2F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marL="914400" indent="-914400" algn="ctr" rtl="0" eaLnBrk="0" fontAlgn="base" hangingPunct="0">
        <a:spcBef>
          <a:spcPct val="0"/>
        </a:spcBef>
        <a:spcAft>
          <a:spcPct val="0"/>
        </a:spcAft>
        <a:defRPr sz="4400" kern="1200">
          <a:solidFill>
            <a:schemeClr val="tx1"/>
          </a:solidFill>
          <a:latin typeface="+mj-lt"/>
          <a:ea typeface="+mj-ea"/>
          <a:cs typeface="+mj-cs"/>
          <a:sym typeface="Impact" panose="020B0806030902050204" pitchFamily="34" charset="0"/>
        </a:defRPr>
      </a:lvl1pPr>
      <a:lvl2pPr marL="914400" indent="-914400" algn="ctr" rtl="0" eaLnBrk="0" fontAlgn="base" hangingPunct="0">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2pPr>
      <a:lvl3pPr marL="914400" indent="-914400" algn="ctr" rtl="0" eaLnBrk="0" fontAlgn="base" hangingPunct="0">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3pPr>
      <a:lvl4pPr marL="914400" indent="-914400" algn="ctr" rtl="0" eaLnBrk="0" fontAlgn="base" hangingPunct="0">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4pPr>
      <a:lvl5pPr marL="914400" indent="-914400" algn="ctr" rtl="0" eaLnBrk="0" fontAlgn="base" hangingPunct="0">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5pPr>
      <a:lvl6pPr marL="1371600" indent="-914400" algn="ctr" rtl="0" fontAlgn="base">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6pPr>
      <a:lvl7pPr marL="1828800" indent="-914400" algn="ctr" rtl="0" fontAlgn="base">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7pPr>
      <a:lvl8pPr marL="2286000" indent="-914400" algn="ctr" rtl="0" fontAlgn="base">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8pPr>
      <a:lvl9pPr marL="2743200" indent="-914400" algn="ctr" rtl="0" fontAlgn="base">
        <a:spcBef>
          <a:spcPct val="0"/>
        </a:spcBef>
        <a:spcAft>
          <a:spcPct val="0"/>
        </a:spcAft>
        <a:defRPr sz="4400">
          <a:solidFill>
            <a:schemeClr val="tx1"/>
          </a:solidFill>
          <a:latin typeface="Impact" panose="020B0806030902050204" pitchFamily="34" charset="0"/>
          <a:ea typeface="微软雅黑" panose="020B0503020204020204" pitchFamily="34" charset="-122"/>
          <a:sym typeface="Impact" panose="020B080603090205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Arial" panose="020B060402020202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Arial" panose="020B060402020202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Arial" panose="020B060402020202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2.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椭圆 1"/>
          <p:cNvSpPr>
            <a:spLocks noChangeArrowheads="1"/>
          </p:cNvSpPr>
          <p:nvPr/>
        </p:nvSpPr>
        <p:spPr bwMode="auto">
          <a:xfrm rot="5400000">
            <a:off x="1790700" y="425450"/>
            <a:ext cx="2028825" cy="1177925"/>
          </a:xfrm>
          <a:custGeom>
            <a:avLst/>
            <a:gdLst>
              <a:gd name="T0" fmla="*/ 0 w 2028376"/>
              <a:gd name="T1" fmla="*/ 1177925 h 1177563"/>
              <a:gd name="T2" fmla="*/ 0 w 2028376"/>
              <a:gd name="T3" fmla="*/ 0 h 1177563"/>
              <a:gd name="T4" fmla="*/ 2028825 w 2028376"/>
              <a:gd name="T5" fmla="*/ 0 h 1177563"/>
              <a:gd name="T6" fmla="*/ 0 w 2028376"/>
              <a:gd name="T7" fmla="*/ 1177925 h 1177563"/>
              <a:gd name="T8" fmla="*/ 0 60000 65536"/>
              <a:gd name="T9" fmla="*/ 0 60000 65536"/>
              <a:gd name="T10" fmla="*/ 0 60000 65536"/>
              <a:gd name="T11" fmla="*/ 0 60000 65536"/>
              <a:gd name="T12" fmla="*/ 0 w 2028376"/>
              <a:gd name="T13" fmla="*/ 0 h 1177563"/>
              <a:gd name="T14" fmla="*/ 2028376 w 2028376"/>
              <a:gd name="T15" fmla="*/ 1177563 h 1177563"/>
            </a:gdLst>
            <a:ahLst/>
            <a:cxnLst>
              <a:cxn ang="T8">
                <a:pos x="T0" y="T1"/>
              </a:cxn>
              <a:cxn ang="T9">
                <a:pos x="T2" y="T3"/>
              </a:cxn>
              <a:cxn ang="T10">
                <a:pos x="T4" y="T5"/>
              </a:cxn>
              <a:cxn ang="T11">
                <a:pos x="T6" y="T7"/>
              </a:cxn>
            </a:cxnLst>
            <a:rect l="T12" t="T13" r="T14" b="T15"/>
            <a:pathLst>
              <a:path w="2028376" h="1177563">
                <a:moveTo>
                  <a:pt x="0" y="1177563"/>
                </a:moveTo>
                <a:lnTo>
                  <a:pt x="0" y="0"/>
                </a:lnTo>
                <a:lnTo>
                  <a:pt x="2028376" y="0"/>
                </a:lnTo>
                <a:cubicBezTo>
                  <a:pt x="1624320" y="702037"/>
                  <a:pt x="867468" y="1174384"/>
                  <a:pt x="0" y="1177563"/>
                </a:cubicBezTo>
                <a:close/>
              </a:path>
            </a:pathLst>
          </a:custGeom>
          <a:solidFill>
            <a:srgbClr val="E86262"/>
          </a:solidFill>
          <a:ln>
            <a:noFill/>
          </a:ln>
          <a:extLst>
            <a:ext uri="{91240B29-F687-4F45-9708-019B960494DF}">
              <a14:hiddenLine xmlns:a14="http://schemas.microsoft.com/office/drawing/2010/main" w="25400" cap="flat" cmpd="sng">
                <a:solidFill>
                  <a:srgbClr val="8B2836"/>
                </a:solidFill>
                <a:miter lim="800000"/>
                <a:headEnd/>
                <a:tailEnd/>
              </a14:hiddenLine>
            </a:ext>
          </a:extLst>
        </p:spPr>
        <p:txBody>
          <a:bodyPr anchor="ctr"/>
          <a:lstStyle/>
          <a:p>
            <a:endParaRPr lang="zh-CN" altLang="en-US"/>
          </a:p>
        </p:txBody>
      </p:sp>
      <p:sp>
        <p:nvSpPr>
          <p:cNvPr id="2051" name="矩形 7"/>
          <p:cNvSpPr>
            <a:spLocks noChangeArrowheads="1"/>
          </p:cNvSpPr>
          <p:nvPr/>
        </p:nvSpPr>
        <p:spPr bwMode="auto">
          <a:xfrm rot="5400000">
            <a:off x="2809875" y="584200"/>
            <a:ext cx="2346325" cy="1177925"/>
          </a:xfrm>
          <a:custGeom>
            <a:avLst/>
            <a:gdLst>
              <a:gd name="T0" fmla="*/ 0 w 2346109"/>
              <a:gd name="T1" fmla="*/ 1177925 h 1177890"/>
              <a:gd name="T2" fmla="*/ 0 w 2346109"/>
              <a:gd name="T3" fmla="*/ 0 h 1177890"/>
              <a:gd name="T4" fmla="*/ 2346325 w 2346109"/>
              <a:gd name="T5" fmla="*/ 0 h 1177890"/>
              <a:gd name="T6" fmla="*/ 2028564 w 2346109"/>
              <a:gd name="T7" fmla="*/ 1177925 h 1177890"/>
              <a:gd name="T8" fmla="*/ 0 w 2346109"/>
              <a:gd name="T9" fmla="*/ 1177925 h 1177890"/>
              <a:gd name="T10" fmla="*/ 0 60000 65536"/>
              <a:gd name="T11" fmla="*/ 0 60000 65536"/>
              <a:gd name="T12" fmla="*/ 0 60000 65536"/>
              <a:gd name="T13" fmla="*/ 0 60000 65536"/>
              <a:gd name="T14" fmla="*/ 0 60000 65536"/>
              <a:gd name="T15" fmla="*/ 0 w 2346109"/>
              <a:gd name="T16" fmla="*/ 0 h 1177890"/>
              <a:gd name="T17" fmla="*/ 2346109 w 2346109"/>
              <a:gd name="T18" fmla="*/ 1177890 h 1177890"/>
            </a:gdLst>
            <a:ahLst/>
            <a:cxnLst>
              <a:cxn ang="T10">
                <a:pos x="T0" y="T1"/>
              </a:cxn>
              <a:cxn ang="T11">
                <a:pos x="T2" y="T3"/>
              </a:cxn>
              <a:cxn ang="T12">
                <a:pos x="T4" y="T5"/>
              </a:cxn>
              <a:cxn ang="T13">
                <a:pos x="T6" y="T7"/>
              </a:cxn>
              <a:cxn ang="T14">
                <a:pos x="T8" y="T9"/>
              </a:cxn>
            </a:cxnLst>
            <a:rect l="T15" t="T16" r="T17" b="T18"/>
            <a:pathLst>
              <a:path w="2346109" h="1177890">
                <a:moveTo>
                  <a:pt x="0" y="1177890"/>
                </a:moveTo>
                <a:lnTo>
                  <a:pt x="0" y="0"/>
                </a:lnTo>
                <a:lnTo>
                  <a:pt x="2346109" y="0"/>
                </a:lnTo>
                <a:cubicBezTo>
                  <a:pt x="2346109" y="429552"/>
                  <a:pt x="2231144" y="832251"/>
                  <a:pt x="2028377" y="1177890"/>
                </a:cubicBezTo>
                <a:lnTo>
                  <a:pt x="0" y="1177890"/>
                </a:lnTo>
                <a:close/>
              </a:path>
            </a:pathLst>
          </a:custGeom>
          <a:solidFill>
            <a:srgbClr val="354B5E"/>
          </a:solidFill>
          <a:ln>
            <a:noFill/>
          </a:ln>
          <a:extLst>
            <a:ext uri="{91240B29-F687-4F45-9708-019B960494DF}">
              <a14:hiddenLine xmlns:a14="http://schemas.microsoft.com/office/drawing/2010/main" w="25400" cap="flat" cmpd="sng">
                <a:solidFill>
                  <a:srgbClr val="8B2836"/>
                </a:solidFill>
                <a:miter lim="800000"/>
                <a:headEnd/>
                <a:tailEnd/>
              </a14:hiddenLine>
            </a:ext>
          </a:extLst>
        </p:spPr>
        <p:txBody>
          <a:bodyPr anchor="ctr"/>
          <a:lstStyle/>
          <a:p>
            <a:endParaRPr lang="zh-CN" altLang="en-US"/>
          </a:p>
        </p:txBody>
      </p:sp>
      <p:sp>
        <p:nvSpPr>
          <p:cNvPr id="2052" name="椭圆 12"/>
          <p:cNvSpPr>
            <a:spLocks noChangeArrowheads="1"/>
          </p:cNvSpPr>
          <p:nvPr/>
        </p:nvSpPr>
        <p:spPr bwMode="auto">
          <a:xfrm rot="5400000">
            <a:off x="5324475" y="425450"/>
            <a:ext cx="2028825" cy="1177925"/>
          </a:xfrm>
          <a:custGeom>
            <a:avLst/>
            <a:gdLst>
              <a:gd name="T0" fmla="*/ 0 w 2028375"/>
              <a:gd name="T1" fmla="*/ 1177925 h 1177562"/>
              <a:gd name="T2" fmla="*/ 0 w 2028375"/>
              <a:gd name="T3" fmla="*/ 0 h 1177562"/>
              <a:gd name="T4" fmla="*/ 2028825 w 2028375"/>
              <a:gd name="T5" fmla="*/ 1177925 h 1177562"/>
              <a:gd name="T6" fmla="*/ 0 w 2028375"/>
              <a:gd name="T7" fmla="*/ 1177925 h 1177562"/>
              <a:gd name="T8" fmla="*/ 0 60000 65536"/>
              <a:gd name="T9" fmla="*/ 0 60000 65536"/>
              <a:gd name="T10" fmla="*/ 0 60000 65536"/>
              <a:gd name="T11" fmla="*/ 0 60000 65536"/>
              <a:gd name="T12" fmla="*/ 0 w 2028375"/>
              <a:gd name="T13" fmla="*/ 0 h 1177562"/>
              <a:gd name="T14" fmla="*/ 2028375 w 2028375"/>
              <a:gd name="T15" fmla="*/ 1177562 h 1177562"/>
            </a:gdLst>
            <a:ahLst/>
            <a:cxnLst>
              <a:cxn ang="T8">
                <a:pos x="T0" y="T1"/>
              </a:cxn>
              <a:cxn ang="T9">
                <a:pos x="T2" y="T3"/>
              </a:cxn>
              <a:cxn ang="T10">
                <a:pos x="T4" y="T5"/>
              </a:cxn>
              <a:cxn ang="T11">
                <a:pos x="T6" y="T7"/>
              </a:cxn>
            </a:cxnLst>
            <a:rect l="T12" t="T13" r="T14" b="T15"/>
            <a:pathLst>
              <a:path w="2028375" h="1177562">
                <a:moveTo>
                  <a:pt x="0" y="1177562"/>
                </a:moveTo>
                <a:lnTo>
                  <a:pt x="0" y="0"/>
                </a:lnTo>
                <a:cubicBezTo>
                  <a:pt x="867468" y="3179"/>
                  <a:pt x="1624319" y="475526"/>
                  <a:pt x="2028375" y="1177562"/>
                </a:cubicBezTo>
                <a:lnTo>
                  <a:pt x="0" y="1177562"/>
                </a:lnTo>
                <a:close/>
              </a:path>
            </a:pathLst>
          </a:custGeom>
          <a:solidFill>
            <a:srgbClr val="354B5E"/>
          </a:solidFill>
          <a:ln>
            <a:noFill/>
          </a:ln>
          <a:extLst>
            <a:ext uri="{91240B29-F687-4F45-9708-019B960494DF}">
              <a14:hiddenLine xmlns:a14="http://schemas.microsoft.com/office/drawing/2010/main" w="25400" cap="flat" cmpd="sng">
                <a:solidFill>
                  <a:srgbClr val="8B2836"/>
                </a:solidFill>
                <a:miter lim="800000"/>
                <a:headEnd/>
                <a:tailEnd/>
              </a14:hiddenLine>
            </a:ext>
          </a:extLst>
        </p:spPr>
        <p:txBody>
          <a:bodyPr anchor="ctr"/>
          <a:lstStyle/>
          <a:p>
            <a:endParaRPr lang="zh-CN" altLang="en-US"/>
          </a:p>
        </p:txBody>
      </p:sp>
      <p:sp>
        <p:nvSpPr>
          <p:cNvPr id="2053" name="椭圆 13"/>
          <p:cNvSpPr>
            <a:spLocks noChangeArrowheads="1"/>
          </p:cNvSpPr>
          <p:nvPr/>
        </p:nvSpPr>
        <p:spPr bwMode="auto">
          <a:xfrm rot="5400000">
            <a:off x="3987800" y="584200"/>
            <a:ext cx="2346325" cy="1177925"/>
          </a:xfrm>
          <a:custGeom>
            <a:avLst/>
            <a:gdLst>
              <a:gd name="T0" fmla="*/ 0 w 2346724"/>
              <a:gd name="T1" fmla="*/ 1177925 h 1177890"/>
              <a:gd name="T2" fmla="*/ 0 w 2346724"/>
              <a:gd name="T3" fmla="*/ 0 h 1177890"/>
              <a:gd name="T4" fmla="*/ 2028645 w 2346724"/>
              <a:gd name="T5" fmla="*/ 0 h 1177890"/>
              <a:gd name="T6" fmla="*/ 2346325 w 2346724"/>
              <a:gd name="T7" fmla="*/ 1177925 h 1177890"/>
              <a:gd name="T8" fmla="*/ 0 w 2346724"/>
              <a:gd name="T9" fmla="*/ 1177925 h 1177890"/>
              <a:gd name="T10" fmla="*/ 0 60000 65536"/>
              <a:gd name="T11" fmla="*/ 0 60000 65536"/>
              <a:gd name="T12" fmla="*/ 0 60000 65536"/>
              <a:gd name="T13" fmla="*/ 0 60000 65536"/>
              <a:gd name="T14" fmla="*/ 0 60000 65536"/>
              <a:gd name="T15" fmla="*/ 0 w 2346724"/>
              <a:gd name="T16" fmla="*/ 0 h 1177890"/>
              <a:gd name="T17" fmla="*/ 2346724 w 2346724"/>
              <a:gd name="T18" fmla="*/ 1177890 h 1177890"/>
            </a:gdLst>
            <a:ahLst/>
            <a:cxnLst>
              <a:cxn ang="T10">
                <a:pos x="T0" y="T1"/>
              </a:cxn>
              <a:cxn ang="T11">
                <a:pos x="T2" y="T3"/>
              </a:cxn>
              <a:cxn ang="T12">
                <a:pos x="T4" y="T5"/>
              </a:cxn>
              <a:cxn ang="T13">
                <a:pos x="T6" y="T7"/>
              </a:cxn>
              <a:cxn ang="T14">
                <a:pos x="T8" y="T9"/>
              </a:cxn>
            </a:cxnLst>
            <a:rect l="T15" t="T16" r="T17" b="T18"/>
            <a:pathLst>
              <a:path w="2346724" h="1177890">
                <a:moveTo>
                  <a:pt x="0" y="1177890"/>
                </a:moveTo>
                <a:lnTo>
                  <a:pt x="0" y="0"/>
                </a:lnTo>
                <a:lnTo>
                  <a:pt x="2028990" y="0"/>
                </a:lnTo>
                <a:cubicBezTo>
                  <a:pt x="2231759" y="345641"/>
                  <a:pt x="2346724" y="748340"/>
                  <a:pt x="2346724" y="1177890"/>
                </a:cubicBezTo>
                <a:lnTo>
                  <a:pt x="0" y="1177890"/>
                </a:lnTo>
                <a:close/>
              </a:path>
            </a:pathLst>
          </a:custGeom>
          <a:solidFill>
            <a:srgbClr val="E86262"/>
          </a:solidFill>
          <a:ln>
            <a:noFill/>
          </a:ln>
          <a:extLst>
            <a:ext uri="{91240B29-F687-4F45-9708-019B960494DF}">
              <a14:hiddenLine xmlns:a14="http://schemas.microsoft.com/office/drawing/2010/main" w="25400" cap="flat" cmpd="sng">
                <a:solidFill>
                  <a:srgbClr val="8B2836"/>
                </a:solidFill>
                <a:miter lim="800000"/>
                <a:headEnd/>
                <a:tailEnd/>
              </a14:hiddenLine>
            </a:ext>
          </a:extLst>
        </p:spPr>
        <p:txBody>
          <a:bodyPr anchor="ctr"/>
          <a:lstStyle/>
          <a:p>
            <a:endParaRPr lang="zh-CN" altLang="en-US"/>
          </a:p>
        </p:txBody>
      </p:sp>
      <p:sp>
        <p:nvSpPr>
          <p:cNvPr id="2054" name="椭圆 6"/>
          <p:cNvSpPr>
            <a:spLocks noChangeArrowheads="1"/>
          </p:cNvSpPr>
          <p:nvPr/>
        </p:nvSpPr>
        <p:spPr bwMode="auto">
          <a:xfrm>
            <a:off x="4492625" y="2414588"/>
            <a:ext cx="158750" cy="157162"/>
          </a:xfrm>
          <a:prstGeom prst="ellipse">
            <a:avLst/>
          </a:prstGeom>
          <a:solidFill>
            <a:srgbClr val="BFBFBF"/>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2055" name="TextBox 24"/>
          <p:cNvSpPr>
            <a:spLocks noChangeArrowheads="1"/>
          </p:cNvSpPr>
          <p:nvPr/>
        </p:nvSpPr>
        <p:spPr bwMode="auto">
          <a:xfrm>
            <a:off x="-16892" y="2707614"/>
            <a:ext cx="91608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zh-CN" altLang="en-US" sz="4000" dirty="0" smtClean="0">
                <a:solidFill>
                  <a:srgbClr val="354B5E"/>
                </a:solidFill>
                <a:ea typeface="微软雅黑" panose="020B0503020204020204" pitchFamily="34" charset="-122"/>
                <a:sym typeface="Arial" panose="020B0604020202020204" pitchFamily="34" charset="0"/>
              </a:rPr>
              <a:t>蘑菇分类案例学习</a:t>
            </a:r>
            <a:endParaRPr lang="zh-CN" altLang="en-US" sz="4000" dirty="0">
              <a:solidFill>
                <a:srgbClr val="354B5E"/>
              </a:solidFill>
              <a:ea typeface="微软雅黑" panose="020B0503020204020204" pitchFamily="34" charset="-122"/>
              <a:sym typeface="Arial" panose="020B0604020202020204" pitchFamily="34" charset="0"/>
            </a:endParaRPr>
          </a:p>
        </p:txBody>
      </p:sp>
      <p:sp>
        <p:nvSpPr>
          <p:cNvPr id="2056" name="矩形 25"/>
          <p:cNvSpPr>
            <a:spLocks noChangeArrowheads="1"/>
          </p:cNvSpPr>
          <p:nvPr/>
        </p:nvSpPr>
        <p:spPr bwMode="auto">
          <a:xfrm>
            <a:off x="2028825" y="4074843"/>
            <a:ext cx="5086350" cy="785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lnSpc>
                <a:spcPct val="150000"/>
              </a:lnSpc>
              <a:buFont typeface="Arial" panose="020B0604020202020204" pitchFamily="34" charset="0"/>
              <a:buNone/>
            </a:pPr>
            <a:r>
              <a:rPr lang="zh-CN" altLang="en-US" sz="1600" dirty="0" smtClean="0">
                <a:solidFill>
                  <a:srgbClr val="7F7F7F"/>
                </a:solidFill>
                <a:ea typeface="微软雅黑" panose="020B0503020204020204" pitchFamily="34" charset="-122"/>
                <a:sym typeface="Arial" panose="020B0604020202020204" pitchFamily="34" charset="0"/>
              </a:rPr>
              <a:t>李昱勇</a:t>
            </a:r>
            <a:endParaRPr lang="en-US" altLang="zh-CN" sz="1600" dirty="0" smtClean="0">
              <a:solidFill>
                <a:srgbClr val="7F7F7F"/>
              </a:solidFill>
              <a:ea typeface="微软雅黑" panose="020B0503020204020204" pitchFamily="34" charset="-122"/>
              <a:sym typeface="Arial" panose="020B0604020202020204" pitchFamily="34" charset="0"/>
            </a:endParaRPr>
          </a:p>
          <a:p>
            <a:pPr algn="ctr" eaLnBrk="1" hangingPunct="1">
              <a:lnSpc>
                <a:spcPct val="150000"/>
              </a:lnSpc>
              <a:buFont typeface="Arial" panose="020B0604020202020204" pitchFamily="34" charset="0"/>
              <a:buNone/>
            </a:pPr>
            <a:r>
              <a:rPr lang="en-US" altLang="zh-CN" sz="1600" dirty="0" smtClean="0">
                <a:solidFill>
                  <a:srgbClr val="7F7F7F"/>
                </a:solidFill>
                <a:ea typeface="微软雅黑" panose="020B0503020204020204" pitchFamily="34" charset="-122"/>
                <a:sym typeface="Arial" panose="020B0604020202020204" pitchFamily="34" charset="0"/>
              </a:rPr>
              <a:t>2020</a:t>
            </a:r>
            <a:r>
              <a:rPr lang="zh-CN" altLang="en-US" sz="1600" dirty="0" smtClean="0">
                <a:solidFill>
                  <a:srgbClr val="7F7F7F"/>
                </a:solidFill>
                <a:ea typeface="微软雅黑" panose="020B0503020204020204" pitchFamily="34" charset="-122"/>
                <a:sym typeface="Arial" panose="020B0604020202020204" pitchFamily="34" charset="0"/>
              </a:rPr>
              <a:t>年</a:t>
            </a:r>
            <a:r>
              <a:rPr lang="en-US" altLang="zh-CN" sz="1600" dirty="0" smtClean="0">
                <a:solidFill>
                  <a:srgbClr val="7F7F7F"/>
                </a:solidFill>
                <a:ea typeface="微软雅黑" panose="020B0503020204020204" pitchFamily="34" charset="-122"/>
                <a:sym typeface="Arial" panose="020B0604020202020204" pitchFamily="34" charset="0"/>
              </a:rPr>
              <a:t>12</a:t>
            </a:r>
            <a:r>
              <a:rPr lang="zh-CN" altLang="en-US" sz="1600" dirty="0" smtClean="0">
                <a:solidFill>
                  <a:srgbClr val="7F7F7F"/>
                </a:solidFill>
                <a:ea typeface="微软雅黑" panose="020B0503020204020204" pitchFamily="34" charset="-122"/>
                <a:sym typeface="Arial" panose="020B0604020202020204" pitchFamily="34" charset="0"/>
              </a:rPr>
              <a:t>月</a:t>
            </a:r>
            <a:r>
              <a:rPr lang="en-US" altLang="zh-CN" sz="1600" dirty="0" smtClean="0">
                <a:solidFill>
                  <a:srgbClr val="7F7F7F"/>
                </a:solidFill>
                <a:ea typeface="微软雅黑" panose="020B0503020204020204" pitchFamily="34" charset="-122"/>
                <a:sym typeface="Arial" panose="020B0604020202020204" pitchFamily="34" charset="0"/>
              </a:rPr>
              <a:t>14</a:t>
            </a:r>
            <a:r>
              <a:rPr lang="zh-CN" altLang="en-US" sz="1600" dirty="0" smtClean="0">
                <a:solidFill>
                  <a:srgbClr val="7F7F7F"/>
                </a:solidFill>
                <a:ea typeface="微软雅黑" panose="020B0503020204020204" pitchFamily="34" charset="-122"/>
                <a:sym typeface="Arial" panose="020B0604020202020204" pitchFamily="34" charset="0"/>
              </a:rPr>
              <a:t>日</a:t>
            </a:r>
            <a:endParaRPr lang="zh-CN" altLang="en-US" sz="1600" dirty="0">
              <a:solidFill>
                <a:srgbClr val="7F7F7F"/>
              </a:solidFill>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17916649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特征工程</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1267690"/>
            <a:ext cx="3994151"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特征工程的方法</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因为</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22</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个属性列并不算特别多，使用</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PCA</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（主成分分析法）进行降维得不偿失，并且特征选择的过程会失去可解释性，或者使用定类变量的相关性判别的方法进行选择工作量较大且不直观。因此直接采用</a:t>
            </a:r>
            <a:r>
              <a:rPr lang="zh-CN" altLang="en-US"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可视化分析</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的方法，进行人工的特征选择</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15" name="图片 14"/>
          <p:cNvPicPr>
            <a:picLocks noChangeAspect="1"/>
          </p:cNvPicPr>
          <p:nvPr/>
        </p:nvPicPr>
        <p:blipFill>
          <a:blip r:embed="rId2"/>
          <a:stretch>
            <a:fillRect/>
          </a:stretch>
        </p:blipFill>
        <p:spPr>
          <a:xfrm>
            <a:off x="4279016" y="1185317"/>
            <a:ext cx="4864984" cy="2805495"/>
          </a:xfrm>
          <a:prstGeom prst="rect">
            <a:avLst/>
          </a:prstGeom>
        </p:spPr>
      </p:pic>
    </p:spTree>
    <p:extLst>
      <p:ext uri="{BB962C8B-B14F-4D97-AF65-F5344CB8AC3E}">
        <p14:creationId xmlns:p14="http://schemas.microsoft.com/office/powerpoint/2010/main" val="121191272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特征工程</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1267690"/>
            <a:ext cx="3994151"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特征工程的方法</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例如在右图中，</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gill attachment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和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gill spacing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这两个属性列对于有毒和无毒的蘑菇之间的区分度就不大，因此这两个特征就不是“找出毒蘑菇的好特征”，相应的，</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gill size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和</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gill color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在有毒和无毒蘑菇上的区分就比较明显，这两个特征可以保留。</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3" name="图片 2"/>
          <p:cNvPicPr>
            <a:picLocks noChangeAspect="1"/>
          </p:cNvPicPr>
          <p:nvPr/>
        </p:nvPicPr>
        <p:blipFill>
          <a:blip r:embed="rId2"/>
          <a:stretch>
            <a:fillRect/>
          </a:stretch>
        </p:blipFill>
        <p:spPr>
          <a:xfrm>
            <a:off x="4470400" y="1035906"/>
            <a:ext cx="4457885" cy="3141224"/>
          </a:xfrm>
          <a:prstGeom prst="rect">
            <a:avLst/>
          </a:prstGeom>
        </p:spPr>
      </p:pic>
    </p:spTree>
    <p:extLst>
      <p:ext uri="{BB962C8B-B14F-4D97-AF65-F5344CB8AC3E}">
        <p14:creationId xmlns:p14="http://schemas.microsoft.com/office/powerpoint/2010/main" val="158186433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特征工程</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1267690"/>
            <a:ext cx="365404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特征工程的方法</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经过上述的方法，我们剔除了</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,“cap-</a:t>
            </a:r>
            <a:r>
              <a:rPr lang="en-US" altLang="zh-CN" sz="1600" dirty="0" err="1"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shape”,“cap</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en-US" altLang="zh-CN" sz="1600" dirty="0" err="1"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surface”,“cap</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en-US" altLang="zh-CN" sz="1600" dirty="0" err="1"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color”,“gill</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-attachment”</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等</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9</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个特征，使用其余的</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13</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个特征作为我们进行分类的依据属性。（可以发现帽子的颜色确实是没有区分度的）</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7" name="图片 6"/>
          <p:cNvPicPr>
            <a:picLocks noChangeAspect="1"/>
          </p:cNvPicPr>
          <p:nvPr/>
        </p:nvPicPr>
        <p:blipFill>
          <a:blip r:embed="rId2"/>
          <a:stretch>
            <a:fillRect/>
          </a:stretch>
        </p:blipFill>
        <p:spPr>
          <a:xfrm>
            <a:off x="4076055" y="1125539"/>
            <a:ext cx="4982702" cy="3091289"/>
          </a:xfrm>
          <a:prstGeom prst="rect">
            <a:avLst/>
          </a:prstGeom>
        </p:spPr>
      </p:pic>
    </p:spTree>
    <p:extLst>
      <p:ext uri="{BB962C8B-B14F-4D97-AF65-F5344CB8AC3E}">
        <p14:creationId xmlns:p14="http://schemas.microsoft.com/office/powerpoint/2010/main" val="368991304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15362"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zh-CN" sz="1800" b="0" i="0" u="none" strike="noStrike" kern="1200" cap="none" spc="0" normalizeH="0" baseline="0" noProof="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3" name="TextBox 3"/>
          <p:cNvSpPr>
            <a:spLocks noChangeArrowheads="1"/>
          </p:cNvSpPr>
          <p:nvPr/>
        </p:nvSpPr>
        <p:spPr bwMode="auto">
          <a:xfrm>
            <a:off x="26988" y="-1431062"/>
            <a:ext cx="3879588"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zh-CN" sz="52000" dirty="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4</a:t>
            </a:r>
            <a:endParaRPr kumimoji="0" lang="zh-CN" altLang="en-US" sz="520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4" name="矩形 4"/>
          <p:cNvSpPr>
            <a:spLocks noChangeArrowheads="1"/>
          </p:cNvSpPr>
          <p:nvPr/>
        </p:nvSpPr>
        <p:spPr bwMode="auto">
          <a:xfrm>
            <a:off x="3578225" y="2155825"/>
            <a:ext cx="517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zh-CN" altLang="en-US" sz="2400" noProof="0" dirty="0" smtClean="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数据预处理</a:t>
            </a:r>
            <a:endParaRPr kumimoji="0" lang="zh-CN" altLang="en-US" sz="2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5" name="矩形 2"/>
          <p:cNvSpPr>
            <a:spLocks noChangeArrowheads="1"/>
          </p:cNvSpPr>
          <p:nvPr/>
        </p:nvSpPr>
        <p:spPr bwMode="auto">
          <a:xfrm>
            <a:off x="5619252" y="1397000"/>
            <a:ext cx="313739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zh-CN"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PART </a:t>
            </a:r>
            <a:r>
              <a:rPr kumimoji="0" lang="en-US" altLang="zh-CN" sz="4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FOUR</a:t>
            </a:r>
            <a:endParaRPr kumimoji="0" lang="zh-CN" altLang="en-US"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Tree>
    <p:extLst>
      <p:ext uri="{BB962C8B-B14F-4D97-AF65-F5344CB8AC3E}">
        <p14:creationId xmlns:p14="http://schemas.microsoft.com/office/powerpoint/2010/main" val="247367929"/>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数据预处理</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87350" y="861289"/>
            <a:ext cx="3994151"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没</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有空值，不需要进行空值处理</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数据的编码</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将原本的类别数据进行数字编码</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将特征工程中不满足条件的属性列删除</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哑变量编码</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对于一个属性取值可能有多种的情况，直接用数字</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1-n</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进行编码可能会产生一些问题</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例如用数字</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1-12</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表示</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1-12</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月，那么就潜在表示了</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12</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月和</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月差的很远，其实离的很近，</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因此将不同的取值划分成不同的列，变为</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67</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个属性列</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2" name="图片 1"/>
          <p:cNvPicPr>
            <a:picLocks noChangeAspect="1"/>
          </p:cNvPicPr>
          <p:nvPr/>
        </p:nvPicPr>
        <p:blipFill>
          <a:blip r:embed="rId2"/>
          <a:stretch>
            <a:fillRect/>
          </a:stretch>
        </p:blipFill>
        <p:spPr>
          <a:xfrm>
            <a:off x="5561013" y="489219"/>
            <a:ext cx="2324100" cy="257175"/>
          </a:xfrm>
          <a:prstGeom prst="rect">
            <a:avLst/>
          </a:prstGeom>
        </p:spPr>
      </p:pic>
      <p:pic>
        <p:nvPicPr>
          <p:cNvPr id="3" name="图片 2"/>
          <p:cNvPicPr>
            <a:picLocks noChangeAspect="1"/>
          </p:cNvPicPr>
          <p:nvPr/>
        </p:nvPicPr>
        <p:blipFill>
          <a:blip r:embed="rId3"/>
          <a:stretch>
            <a:fillRect/>
          </a:stretch>
        </p:blipFill>
        <p:spPr>
          <a:xfrm>
            <a:off x="4529783" y="861289"/>
            <a:ext cx="4505016" cy="1457674"/>
          </a:xfrm>
          <a:prstGeom prst="rect">
            <a:avLst/>
          </a:prstGeom>
        </p:spPr>
      </p:pic>
      <p:pic>
        <p:nvPicPr>
          <p:cNvPr id="5" name="图片 4"/>
          <p:cNvPicPr>
            <a:picLocks noChangeAspect="1"/>
          </p:cNvPicPr>
          <p:nvPr/>
        </p:nvPicPr>
        <p:blipFill>
          <a:blip r:embed="rId4"/>
          <a:stretch>
            <a:fillRect/>
          </a:stretch>
        </p:blipFill>
        <p:spPr>
          <a:xfrm>
            <a:off x="4529783" y="2433858"/>
            <a:ext cx="4500621" cy="1613310"/>
          </a:xfrm>
          <a:prstGeom prst="rect">
            <a:avLst/>
          </a:prstGeom>
        </p:spPr>
      </p:pic>
    </p:spTree>
    <p:extLst>
      <p:ext uri="{BB962C8B-B14F-4D97-AF65-F5344CB8AC3E}">
        <p14:creationId xmlns:p14="http://schemas.microsoft.com/office/powerpoint/2010/main" val="269027748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15362"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zh-CN" sz="1800" b="0" i="0" u="none" strike="noStrike" kern="1200" cap="none" spc="0" normalizeH="0" baseline="0" noProof="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3" name="TextBox 3"/>
          <p:cNvSpPr>
            <a:spLocks noChangeArrowheads="1"/>
          </p:cNvSpPr>
          <p:nvPr/>
        </p:nvSpPr>
        <p:spPr bwMode="auto">
          <a:xfrm>
            <a:off x="26988" y="-1431062"/>
            <a:ext cx="3879588"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zh-CN" sz="52000" dirty="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5</a:t>
            </a:r>
            <a:endParaRPr kumimoji="0" lang="zh-CN" altLang="en-US" sz="520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4" name="矩形 4"/>
          <p:cNvSpPr>
            <a:spLocks noChangeArrowheads="1"/>
          </p:cNvSpPr>
          <p:nvPr/>
        </p:nvSpPr>
        <p:spPr bwMode="auto">
          <a:xfrm>
            <a:off x="3578225" y="2155825"/>
            <a:ext cx="517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zh-CN" altLang="en-US" sz="2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机器学习算法以及主要结果</a:t>
            </a:r>
            <a:endParaRPr kumimoji="0" lang="zh-CN" altLang="en-US" sz="2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5" name="矩形 2"/>
          <p:cNvSpPr>
            <a:spLocks noChangeArrowheads="1"/>
          </p:cNvSpPr>
          <p:nvPr/>
        </p:nvSpPr>
        <p:spPr bwMode="auto">
          <a:xfrm>
            <a:off x="5995958" y="1397000"/>
            <a:ext cx="276069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zh-CN"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PART </a:t>
            </a:r>
            <a:r>
              <a:rPr kumimoji="0" lang="en-US" altLang="zh-CN" sz="4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FIVE</a:t>
            </a:r>
            <a:endParaRPr kumimoji="0" lang="zh-CN" altLang="en-US"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Tree>
    <p:extLst>
      <p:ext uri="{BB962C8B-B14F-4D97-AF65-F5344CB8AC3E}">
        <p14:creationId xmlns:p14="http://schemas.microsoft.com/office/powerpoint/2010/main" val="149423430"/>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en-US" altLang="zh-CN"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SVM</a:t>
            </a: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算法简介</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87350" y="861289"/>
            <a:ext cx="399415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找到数据点中距离分割超平面距离</a:t>
            </a:r>
            <a:r>
              <a:rPr lang="zh-CN" altLang="en-US"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最近</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的点</a:t>
            </a:r>
            <a:r>
              <a:rPr lang="en-US" altLang="zh-CN"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a:t>
            </a:r>
            <a:r>
              <a:rPr lang="zh-CN" altLang="en-US"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找最小</a:t>
            </a:r>
            <a:r>
              <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a:t>
            </a:r>
          </a:p>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尽量使得距离超平面最近的点的距离的</a:t>
            </a:r>
            <a:r>
              <a:rPr lang="zh-CN" altLang="en-US"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绝对值尽量的大</a:t>
            </a:r>
            <a:r>
              <a:rPr lang="en-US" altLang="zh-CN"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a:t>
            </a:r>
            <a:r>
              <a:rPr lang="zh-CN" altLang="en-US"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求最大</a:t>
            </a:r>
            <a:r>
              <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a:t>
            </a: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目标函数</a:t>
            </a:r>
            <a:endPar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endPar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6" name="图片 5"/>
          <p:cNvPicPr>
            <a:picLocks noChangeAspect="1"/>
          </p:cNvPicPr>
          <p:nvPr/>
        </p:nvPicPr>
        <p:blipFill>
          <a:blip r:embed="rId2"/>
          <a:stretch>
            <a:fillRect/>
          </a:stretch>
        </p:blipFill>
        <p:spPr>
          <a:xfrm>
            <a:off x="4658263" y="779462"/>
            <a:ext cx="4249199" cy="3302973"/>
          </a:xfrm>
          <a:prstGeom prst="rect">
            <a:avLst/>
          </a:prstGeom>
        </p:spPr>
      </p:pic>
      <p:pic>
        <p:nvPicPr>
          <p:cNvPr id="7" name="图片 6"/>
          <p:cNvPicPr>
            <a:picLocks noChangeAspect="1"/>
          </p:cNvPicPr>
          <p:nvPr/>
        </p:nvPicPr>
        <p:blipFill>
          <a:blip r:embed="rId3"/>
          <a:stretch>
            <a:fillRect/>
          </a:stretch>
        </p:blipFill>
        <p:spPr>
          <a:xfrm>
            <a:off x="719407" y="2788613"/>
            <a:ext cx="3800475" cy="762000"/>
          </a:xfrm>
          <a:prstGeom prst="rect">
            <a:avLst/>
          </a:prstGeom>
        </p:spPr>
      </p:pic>
      <p:sp>
        <p:nvSpPr>
          <p:cNvPr id="8" name="矩形 7"/>
          <p:cNvSpPr/>
          <p:nvPr/>
        </p:nvSpPr>
        <p:spPr>
          <a:xfrm>
            <a:off x="476250" y="4758810"/>
            <a:ext cx="2861681" cy="276999"/>
          </a:xfrm>
          <a:prstGeom prst="rect">
            <a:avLst/>
          </a:prstGeom>
        </p:spPr>
        <p:txBody>
          <a:bodyPr wrap="none">
            <a:spAutoFit/>
          </a:bodyPr>
          <a:lstStyle/>
          <a:p>
            <a:r>
              <a:rPr lang="zh-CN" altLang="en-US" sz="1200" i="1" dirty="0">
                <a:solidFill>
                  <a:schemeClr val="bg1">
                    <a:lumMod val="75000"/>
                  </a:schemeClr>
                </a:solidFill>
              </a:rPr>
              <a:t>https://zhuanlan.zhihu.com/p/28660098</a:t>
            </a:r>
          </a:p>
        </p:txBody>
      </p:sp>
      <p:sp>
        <p:nvSpPr>
          <p:cNvPr id="20" name="矩形 57">
            <a:extLst>
              <a:ext uri="{FF2B5EF4-FFF2-40B4-BE49-F238E27FC236}">
                <a16:creationId xmlns:a16="http://schemas.microsoft.com/office/drawing/2014/main" id="{BAA390BA-3DAA-FF45-B2E0-6F5791A72553}"/>
              </a:ext>
            </a:extLst>
          </p:cNvPr>
          <p:cNvSpPr>
            <a:spLocks noChangeArrowheads="1"/>
          </p:cNvSpPr>
          <p:nvPr/>
        </p:nvSpPr>
        <p:spPr bwMode="auto">
          <a:xfrm>
            <a:off x="387350" y="3572395"/>
            <a:ext cx="399415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求解</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过程使用拉格朗日乘数法</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对于线性不可分的问题可以选取非线性的核函数来解决，高斯核函数：</a:t>
            </a:r>
            <a:endPar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9" name="图片 8"/>
          <p:cNvPicPr>
            <a:picLocks noChangeAspect="1"/>
          </p:cNvPicPr>
          <p:nvPr/>
        </p:nvPicPr>
        <p:blipFill>
          <a:blip r:embed="rId4"/>
          <a:stretch>
            <a:fillRect/>
          </a:stretch>
        </p:blipFill>
        <p:spPr>
          <a:xfrm>
            <a:off x="3699934" y="4366813"/>
            <a:ext cx="2068947" cy="561648"/>
          </a:xfrm>
          <a:prstGeom prst="rect">
            <a:avLst/>
          </a:prstGeom>
        </p:spPr>
      </p:pic>
    </p:spTree>
    <p:extLst>
      <p:ext uri="{BB962C8B-B14F-4D97-AF65-F5344CB8AC3E}">
        <p14:creationId xmlns:p14="http://schemas.microsoft.com/office/powerpoint/2010/main" val="2959052658"/>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算法结果</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87350" y="861289"/>
            <a:ext cx="774151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注意</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到</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SVM</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算法使用的要求，将分类标签编码为</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和</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a:t>
            </a: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按照</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的比例将数据集随即划分为训练集和测试集</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不使用哑变量进行编码时，测试集分类的的结果：</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endPar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4" name="图片 3"/>
          <p:cNvPicPr>
            <a:picLocks noChangeAspect="1"/>
          </p:cNvPicPr>
          <p:nvPr/>
        </p:nvPicPr>
        <p:blipFill>
          <a:blip r:embed="rId2"/>
          <a:stretch>
            <a:fillRect/>
          </a:stretch>
        </p:blipFill>
        <p:spPr>
          <a:xfrm>
            <a:off x="1814942" y="2164456"/>
            <a:ext cx="4886325" cy="1295400"/>
          </a:xfrm>
          <a:prstGeom prst="rect">
            <a:avLst/>
          </a:prstGeom>
        </p:spPr>
      </p:pic>
      <p:pic>
        <p:nvPicPr>
          <p:cNvPr id="5" name="图片 4"/>
          <p:cNvPicPr>
            <a:picLocks noChangeAspect="1"/>
          </p:cNvPicPr>
          <p:nvPr/>
        </p:nvPicPr>
        <p:blipFill>
          <a:blip r:embed="rId3"/>
          <a:stretch>
            <a:fillRect/>
          </a:stretch>
        </p:blipFill>
        <p:spPr>
          <a:xfrm>
            <a:off x="3558556" y="3556457"/>
            <a:ext cx="1685925" cy="866775"/>
          </a:xfrm>
          <a:prstGeom prst="rect">
            <a:avLst/>
          </a:prstGeom>
        </p:spPr>
      </p:pic>
    </p:spTree>
    <p:extLst>
      <p:ext uri="{BB962C8B-B14F-4D97-AF65-F5344CB8AC3E}">
        <p14:creationId xmlns:p14="http://schemas.microsoft.com/office/powerpoint/2010/main" val="1266093921"/>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算法结果</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26982" y="1090654"/>
            <a:ext cx="380494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使用哑变量进行编码时，测试集分类的的结果达到了百分之百</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在训练集和测试集的划分上，是完全随机划分的，并且两部分数据集之间没有交集，因此排除了模型过拟合的</a:t>
            </a:r>
            <a:r>
              <a:rPr lang="zh-CN" altLang="en-US"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可能。说明可以通过特征选择＋机器学习的方式来有效判别一个蘑菇是否是毒蘑菇</a:t>
            </a:r>
            <a:endParaRPr lang="en-US" altLang="zh-CN" sz="1600" dirty="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endPar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2" name="图片 1"/>
          <p:cNvPicPr>
            <a:picLocks noChangeAspect="1"/>
          </p:cNvPicPr>
          <p:nvPr/>
        </p:nvPicPr>
        <p:blipFill>
          <a:blip r:embed="rId2"/>
          <a:stretch>
            <a:fillRect/>
          </a:stretch>
        </p:blipFill>
        <p:spPr>
          <a:xfrm>
            <a:off x="4298841" y="1389778"/>
            <a:ext cx="4608621" cy="1122913"/>
          </a:xfrm>
          <a:prstGeom prst="rect">
            <a:avLst/>
          </a:prstGeom>
        </p:spPr>
      </p:pic>
      <p:pic>
        <p:nvPicPr>
          <p:cNvPr id="3" name="图片 2"/>
          <p:cNvPicPr>
            <a:picLocks noChangeAspect="1"/>
          </p:cNvPicPr>
          <p:nvPr/>
        </p:nvPicPr>
        <p:blipFill>
          <a:blip r:embed="rId3"/>
          <a:stretch>
            <a:fillRect/>
          </a:stretch>
        </p:blipFill>
        <p:spPr>
          <a:xfrm>
            <a:off x="5781336" y="2812519"/>
            <a:ext cx="1847850" cy="885825"/>
          </a:xfrm>
          <a:prstGeom prst="rect">
            <a:avLst/>
          </a:prstGeom>
        </p:spPr>
      </p:pic>
    </p:spTree>
    <p:extLst>
      <p:ext uri="{BB962C8B-B14F-4D97-AF65-F5344CB8AC3E}">
        <p14:creationId xmlns:p14="http://schemas.microsoft.com/office/powerpoint/2010/main" val="2631406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算法结果</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26981" y="920176"/>
            <a:ext cx="42450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采用朴素贝叶斯算法（还是有点危险的）：</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4" name="图片 3"/>
          <p:cNvPicPr>
            <a:picLocks noChangeAspect="1"/>
          </p:cNvPicPr>
          <p:nvPr/>
        </p:nvPicPr>
        <p:blipFill>
          <a:blip r:embed="rId2"/>
          <a:stretch>
            <a:fillRect/>
          </a:stretch>
        </p:blipFill>
        <p:spPr>
          <a:xfrm>
            <a:off x="569886" y="1507499"/>
            <a:ext cx="5048250" cy="1343025"/>
          </a:xfrm>
          <a:prstGeom prst="rect">
            <a:avLst/>
          </a:prstGeom>
        </p:spPr>
      </p:pic>
      <p:pic>
        <p:nvPicPr>
          <p:cNvPr id="5" name="图片 4"/>
          <p:cNvPicPr>
            <a:picLocks noChangeAspect="1"/>
          </p:cNvPicPr>
          <p:nvPr/>
        </p:nvPicPr>
        <p:blipFill>
          <a:blip r:embed="rId3"/>
          <a:stretch>
            <a:fillRect/>
          </a:stretch>
        </p:blipFill>
        <p:spPr>
          <a:xfrm>
            <a:off x="5728963" y="1507499"/>
            <a:ext cx="2855857" cy="1343025"/>
          </a:xfrm>
          <a:prstGeom prst="rect">
            <a:avLst/>
          </a:prstGeom>
        </p:spPr>
      </p:pic>
      <p:sp>
        <p:nvSpPr>
          <p:cNvPr id="16" name="矩形 57">
            <a:extLst>
              <a:ext uri="{FF2B5EF4-FFF2-40B4-BE49-F238E27FC236}">
                <a16:creationId xmlns:a16="http://schemas.microsoft.com/office/drawing/2014/main" id="{BAA390BA-3DAA-FF45-B2E0-6F5791A72553}"/>
              </a:ext>
            </a:extLst>
          </p:cNvPr>
          <p:cNvSpPr>
            <a:spLocks noChangeArrowheads="1"/>
          </p:cNvSpPr>
          <p:nvPr/>
        </p:nvSpPr>
        <p:spPr bwMode="auto">
          <a:xfrm>
            <a:off x="364353" y="2767759"/>
            <a:ext cx="4245019" cy="416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采用决策树算法：</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6" name="图片 5"/>
          <p:cNvPicPr>
            <a:picLocks noChangeAspect="1"/>
          </p:cNvPicPr>
          <p:nvPr/>
        </p:nvPicPr>
        <p:blipFill>
          <a:blip r:embed="rId4"/>
          <a:stretch>
            <a:fillRect/>
          </a:stretch>
        </p:blipFill>
        <p:spPr>
          <a:xfrm>
            <a:off x="531786" y="3247464"/>
            <a:ext cx="5086350" cy="1390650"/>
          </a:xfrm>
          <a:prstGeom prst="rect">
            <a:avLst/>
          </a:prstGeom>
        </p:spPr>
      </p:pic>
    </p:spTree>
    <p:extLst>
      <p:ext uri="{BB962C8B-B14F-4D97-AF65-F5344CB8AC3E}">
        <p14:creationId xmlns:p14="http://schemas.microsoft.com/office/powerpoint/2010/main" val="15708130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组合 1"/>
          <p:cNvGrpSpPr>
            <a:grpSpLocks/>
          </p:cNvGrpSpPr>
          <p:nvPr/>
        </p:nvGrpSpPr>
        <p:grpSpPr bwMode="auto">
          <a:xfrm>
            <a:off x="280988" y="0"/>
            <a:ext cx="106362" cy="720725"/>
            <a:chOff x="0" y="0"/>
            <a:chExt cx="105725" cy="721610"/>
          </a:xfrm>
        </p:grpSpPr>
        <p:sp>
          <p:nvSpPr>
            <p:cNvPr id="3092" name="矩形 4"/>
            <p:cNvSpPr>
              <a:spLocks noChangeArrowheads="1"/>
            </p:cNvSpPr>
            <p:nvPr/>
          </p:nvSpPr>
          <p:spPr bwMode="auto">
            <a:xfrm>
              <a:off x="0" y="0"/>
              <a:ext cx="45719" cy="721610"/>
            </a:xfrm>
            <a:prstGeom prst="rect">
              <a:avLst/>
            </a:prstGeom>
            <a:solidFill>
              <a:srgbClr val="1A7BA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3093" name="矩形 5"/>
            <p:cNvSpPr>
              <a:spLocks noChangeArrowheads="1"/>
            </p:cNvSpPr>
            <p:nvPr/>
          </p:nvSpPr>
          <p:spPr bwMode="auto">
            <a:xfrm>
              <a:off x="60006" y="0"/>
              <a:ext cx="45719" cy="721610"/>
            </a:xfrm>
            <a:prstGeom prst="rect">
              <a:avLst/>
            </a:prstGeom>
            <a:solidFill>
              <a:srgbClr val="1A7BA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3075" name="组合 6"/>
          <p:cNvGrpSpPr>
            <a:grpSpLocks/>
          </p:cNvGrpSpPr>
          <p:nvPr/>
        </p:nvGrpSpPr>
        <p:grpSpPr bwMode="auto">
          <a:xfrm rot="10800000">
            <a:off x="8801100" y="4962525"/>
            <a:ext cx="106363" cy="180975"/>
            <a:chOff x="0" y="0"/>
            <a:chExt cx="105725" cy="721610"/>
          </a:xfrm>
        </p:grpSpPr>
        <p:sp>
          <p:nvSpPr>
            <p:cNvPr id="3090" name="矩形 9"/>
            <p:cNvSpPr>
              <a:spLocks noChangeArrowheads="1"/>
            </p:cNvSpPr>
            <p:nvPr/>
          </p:nvSpPr>
          <p:spPr bwMode="auto">
            <a:xfrm>
              <a:off x="0" y="0"/>
              <a:ext cx="45719" cy="721610"/>
            </a:xfrm>
            <a:prstGeom prst="rect">
              <a:avLst/>
            </a:prstGeom>
            <a:solidFill>
              <a:srgbClr val="1A7BA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3091" name="矩形 10"/>
            <p:cNvSpPr>
              <a:spLocks noChangeArrowheads="1"/>
            </p:cNvSpPr>
            <p:nvPr/>
          </p:nvSpPr>
          <p:spPr bwMode="auto">
            <a:xfrm>
              <a:off x="60006" y="0"/>
              <a:ext cx="45719" cy="721610"/>
            </a:xfrm>
            <a:prstGeom prst="rect">
              <a:avLst/>
            </a:prstGeom>
            <a:solidFill>
              <a:srgbClr val="1A7BA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3076" name="TextBox 20"/>
          <p:cNvSpPr>
            <a:spLocks noChangeArrowheads="1"/>
          </p:cNvSpPr>
          <p:nvPr/>
        </p:nvSpPr>
        <p:spPr bwMode="auto">
          <a:xfrm>
            <a:off x="1269584" y="1445450"/>
            <a:ext cx="3638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数据集概览</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77" name="矩形 8"/>
          <p:cNvSpPr>
            <a:spLocks noChangeArrowheads="1"/>
          </p:cNvSpPr>
          <p:nvPr/>
        </p:nvSpPr>
        <p:spPr bwMode="auto">
          <a:xfrm>
            <a:off x="774284" y="1421637"/>
            <a:ext cx="479425" cy="387350"/>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02</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78" name="TextBox 19"/>
          <p:cNvSpPr>
            <a:spLocks noChangeArrowheads="1"/>
          </p:cNvSpPr>
          <p:nvPr/>
        </p:nvSpPr>
        <p:spPr bwMode="auto">
          <a:xfrm>
            <a:off x="1277522" y="2169350"/>
            <a:ext cx="3638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特征工程</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79" name="矩形 8"/>
          <p:cNvSpPr>
            <a:spLocks noChangeArrowheads="1"/>
          </p:cNvSpPr>
          <p:nvPr/>
        </p:nvSpPr>
        <p:spPr bwMode="auto">
          <a:xfrm>
            <a:off x="782222" y="2145537"/>
            <a:ext cx="477837" cy="387350"/>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03</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0" name="TextBox 22"/>
          <p:cNvSpPr>
            <a:spLocks noChangeArrowheads="1"/>
          </p:cNvSpPr>
          <p:nvPr/>
        </p:nvSpPr>
        <p:spPr bwMode="auto">
          <a:xfrm>
            <a:off x="1283872" y="2885312"/>
            <a:ext cx="36385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数据预处理</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1" name="矩形 8"/>
          <p:cNvSpPr>
            <a:spLocks noChangeArrowheads="1"/>
          </p:cNvSpPr>
          <p:nvPr/>
        </p:nvSpPr>
        <p:spPr bwMode="auto">
          <a:xfrm>
            <a:off x="788572" y="2861500"/>
            <a:ext cx="479425" cy="388937"/>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04</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2" name="TextBox 25"/>
          <p:cNvSpPr>
            <a:spLocks noChangeArrowheads="1"/>
          </p:cNvSpPr>
          <p:nvPr/>
        </p:nvSpPr>
        <p:spPr bwMode="auto">
          <a:xfrm>
            <a:off x="1291809" y="3602862"/>
            <a:ext cx="36385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机器学习算法及实验结果</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3" name="矩形 8"/>
          <p:cNvSpPr>
            <a:spLocks noChangeArrowheads="1"/>
          </p:cNvSpPr>
          <p:nvPr/>
        </p:nvSpPr>
        <p:spPr bwMode="auto">
          <a:xfrm>
            <a:off x="796509" y="3577462"/>
            <a:ext cx="477838" cy="388938"/>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05</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grpSp>
        <p:nvGrpSpPr>
          <p:cNvPr id="3084" name="组合 10"/>
          <p:cNvGrpSpPr>
            <a:grpSpLocks/>
          </p:cNvGrpSpPr>
          <p:nvPr/>
        </p:nvGrpSpPr>
        <p:grpSpPr bwMode="auto">
          <a:xfrm>
            <a:off x="4886325" y="0"/>
            <a:ext cx="4257675" cy="5143500"/>
            <a:chOff x="0" y="0"/>
            <a:chExt cx="2340260" cy="164545"/>
          </a:xfrm>
        </p:grpSpPr>
        <p:sp>
          <p:nvSpPr>
            <p:cNvPr id="3086" name="矩形 11"/>
            <p:cNvSpPr>
              <a:spLocks noChangeArrowheads="1"/>
            </p:cNvSpPr>
            <p:nvPr/>
          </p:nvSpPr>
          <p:spPr bwMode="auto">
            <a:xfrm>
              <a:off x="0" y="0"/>
              <a:ext cx="585065" cy="164545"/>
            </a:xfrm>
            <a:prstGeom prst="rect">
              <a:avLst/>
            </a:prstGeom>
            <a:solidFill>
              <a:srgbClr val="E86262"/>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E86262"/>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7" name="矩形 12"/>
            <p:cNvSpPr>
              <a:spLocks noChangeArrowheads="1"/>
            </p:cNvSpPr>
            <p:nvPr/>
          </p:nvSpPr>
          <p:spPr bwMode="auto">
            <a:xfrm>
              <a:off x="585065" y="0"/>
              <a:ext cx="585065" cy="164545"/>
            </a:xfrm>
            <a:prstGeom prst="rect">
              <a:avLst/>
            </a:pr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355A83"/>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8" name="矩形 13"/>
            <p:cNvSpPr>
              <a:spLocks noChangeArrowheads="1"/>
            </p:cNvSpPr>
            <p:nvPr/>
          </p:nvSpPr>
          <p:spPr bwMode="auto">
            <a:xfrm>
              <a:off x="1170130" y="0"/>
              <a:ext cx="585065" cy="164545"/>
            </a:xfrm>
            <a:prstGeom prst="rect">
              <a:avLst/>
            </a:prstGeom>
            <a:solidFill>
              <a:srgbClr val="A7AA9D"/>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A9ACB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89" name="矩形 14"/>
            <p:cNvSpPr>
              <a:spLocks noChangeArrowheads="1"/>
            </p:cNvSpPr>
            <p:nvPr/>
          </p:nvSpPr>
          <p:spPr bwMode="auto">
            <a:xfrm>
              <a:off x="1755195" y="0"/>
              <a:ext cx="585065" cy="164545"/>
            </a:xfrm>
            <a:prstGeom prst="rect">
              <a:avLst/>
            </a:prstGeom>
            <a:solidFill>
              <a:srgbClr val="EBB690"/>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87AABF"/>
                </a:solidFill>
                <a:latin typeface="华文细黑" panose="02010600040101010101" pitchFamily="2" charset="-122"/>
                <a:ea typeface="华文细黑" panose="02010600040101010101" pitchFamily="2" charset="-122"/>
                <a:sym typeface="华文细黑" panose="02010600040101010101" pitchFamily="2" charset="-122"/>
              </a:endParaRPr>
            </a:p>
          </p:txBody>
        </p:sp>
      </p:grpSp>
      <p:sp>
        <p:nvSpPr>
          <p:cNvPr id="3085" name="矩形 1"/>
          <p:cNvSpPr>
            <a:spLocks noChangeArrowheads="1"/>
          </p:cNvSpPr>
          <p:nvPr/>
        </p:nvSpPr>
        <p:spPr bwMode="auto">
          <a:xfrm>
            <a:off x="4886325" y="1997075"/>
            <a:ext cx="4257675" cy="927100"/>
          </a:xfrm>
          <a:prstGeom prst="rect">
            <a:avLst/>
          </a:prstGeom>
          <a:solidFill>
            <a:srgbClr val="000000">
              <a:alpha val="34117"/>
            </a:srgbClr>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3200">
                <a:solidFill>
                  <a:schemeClr val="bg1"/>
                </a:solidFill>
                <a:latin typeface="华文细黑" panose="02010600040101010101" pitchFamily="2" charset="-122"/>
                <a:ea typeface="华文细黑" panose="02010600040101010101" pitchFamily="2" charset="-122"/>
                <a:sym typeface="华文细黑" panose="02010600040101010101" pitchFamily="2" charset="-122"/>
              </a:rPr>
              <a:t>CONTENT</a:t>
            </a:r>
            <a:endParaRPr lang="zh-CN" altLang="en-US" sz="3200">
              <a:solidFill>
                <a:schemeClr val="bg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0" name="TextBox 20"/>
          <p:cNvSpPr>
            <a:spLocks noChangeArrowheads="1"/>
          </p:cNvSpPr>
          <p:nvPr/>
        </p:nvSpPr>
        <p:spPr bwMode="auto">
          <a:xfrm>
            <a:off x="1291809" y="720725"/>
            <a:ext cx="3638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背景介绍</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31" name="矩形 8"/>
          <p:cNvSpPr>
            <a:spLocks noChangeArrowheads="1"/>
          </p:cNvSpPr>
          <p:nvPr/>
        </p:nvSpPr>
        <p:spPr bwMode="auto">
          <a:xfrm>
            <a:off x="796509" y="696912"/>
            <a:ext cx="479425" cy="387350"/>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01</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24" name="TextBox 25"/>
          <p:cNvSpPr>
            <a:spLocks noChangeArrowheads="1"/>
          </p:cNvSpPr>
          <p:nvPr/>
        </p:nvSpPr>
        <p:spPr bwMode="auto">
          <a:xfrm>
            <a:off x="1305343" y="4306303"/>
            <a:ext cx="36385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  </a:t>
            </a:r>
            <a:r>
              <a:rPr lang="zh-CN" altLang="en-US"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小结</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25" name="矩形 8"/>
          <p:cNvSpPr>
            <a:spLocks noChangeArrowheads="1"/>
          </p:cNvSpPr>
          <p:nvPr/>
        </p:nvSpPr>
        <p:spPr bwMode="auto">
          <a:xfrm>
            <a:off x="810043" y="4280903"/>
            <a:ext cx="477838" cy="388938"/>
          </a:xfrm>
          <a:custGeom>
            <a:avLst/>
            <a:gdLst>
              <a:gd name="T0" fmla="*/ 0 w 855095"/>
              <a:gd name="T1" fmla="*/ 0 h 855095"/>
              <a:gd name="T2" fmla="*/ 855095 w 855095"/>
              <a:gd name="T3" fmla="*/ 855095 h 855095"/>
            </a:gdLst>
            <a:ahLst/>
            <a:cxnLst/>
            <a:rect l="T0" t="T1" r="T2" b="T3"/>
            <a:pathLst>
              <a:path w="855095" h="855095">
                <a:moveTo>
                  <a:pt x="805897" y="427546"/>
                </a:moveTo>
                <a:lnTo>
                  <a:pt x="855095" y="427546"/>
                </a:lnTo>
                <a:lnTo>
                  <a:pt x="855095" y="855095"/>
                </a:lnTo>
                <a:lnTo>
                  <a:pt x="427546" y="855095"/>
                </a:lnTo>
                <a:lnTo>
                  <a:pt x="427546" y="805897"/>
                </a:lnTo>
                <a:lnTo>
                  <a:pt x="805897" y="805897"/>
                </a:lnTo>
                <a:lnTo>
                  <a:pt x="805897" y="427546"/>
                </a:lnTo>
                <a:close/>
                <a:moveTo>
                  <a:pt x="0" y="0"/>
                </a:moveTo>
                <a:lnTo>
                  <a:pt x="427546" y="0"/>
                </a:lnTo>
                <a:lnTo>
                  <a:pt x="427546" y="49196"/>
                </a:lnTo>
                <a:lnTo>
                  <a:pt x="49196" y="49196"/>
                </a:lnTo>
                <a:lnTo>
                  <a:pt x="49196" y="427546"/>
                </a:lnTo>
                <a:lnTo>
                  <a:pt x="0" y="427546"/>
                </a:lnTo>
                <a:lnTo>
                  <a:pt x="0" y="0"/>
                </a:lnTo>
                <a:close/>
              </a:path>
            </a:pathLst>
          </a:custGeom>
          <a:solidFill>
            <a:srgbClr val="354B5E"/>
          </a:solidFill>
          <a:ln>
            <a:noFill/>
          </a:ln>
          <a:extLst>
            <a:ext uri="{91240B29-F687-4F45-9708-019B960494DF}">
              <a14:hiddenLine xmlns:a14="http://schemas.microsoft.com/office/drawing/2010/main" w="25400">
                <a:solidFill>
                  <a:srgbClr val="334557"/>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r>
              <a:rPr lang="en-US" altLang="zh-CN" sz="1600" dirty="0" smtClean="0">
                <a:solidFill>
                  <a:srgbClr val="354B5E"/>
                </a:solidFill>
                <a:latin typeface="华文细黑" panose="02010600040101010101" pitchFamily="2" charset="-122"/>
                <a:ea typeface="华文细黑" panose="02010600040101010101" pitchFamily="2" charset="-122"/>
                <a:sym typeface="华文细黑" panose="02010600040101010101" pitchFamily="2" charset="-122"/>
              </a:rPr>
              <a:t>06</a:t>
            </a:r>
            <a:endParaRPr lang="zh-CN" altLang="en-US" sz="1600" dirty="0">
              <a:solidFill>
                <a:srgbClr val="354B5E"/>
              </a:solidFill>
              <a:latin typeface="华文细黑" panose="02010600040101010101" pitchFamily="2" charset="-122"/>
              <a:ea typeface="华文细黑" panose="02010600040101010101" pitchFamily="2" charset="-122"/>
              <a:sym typeface="华文细黑" panose="02010600040101010101" pitchFamily="2" charset="-122"/>
            </a:endParaRPr>
          </a:p>
        </p:txBody>
      </p:sp>
    </p:spTree>
    <p:extLst>
      <p:ext uri="{BB962C8B-B14F-4D97-AF65-F5344CB8AC3E}">
        <p14:creationId xmlns:p14="http://schemas.microsoft.com/office/powerpoint/2010/main" val="869124579"/>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15362"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zh-CN" sz="1800" b="0" i="0" u="none" strike="noStrike" kern="1200" cap="none" spc="0" normalizeH="0" baseline="0" noProof="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3" name="TextBox 3"/>
          <p:cNvSpPr>
            <a:spLocks noChangeArrowheads="1"/>
          </p:cNvSpPr>
          <p:nvPr/>
        </p:nvSpPr>
        <p:spPr bwMode="auto">
          <a:xfrm>
            <a:off x="26988" y="-1431062"/>
            <a:ext cx="3879588"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zh-CN" sz="52000" dirty="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6</a:t>
            </a:r>
            <a:endParaRPr kumimoji="0" lang="zh-CN" altLang="en-US" sz="520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4" name="矩形 4"/>
          <p:cNvSpPr>
            <a:spLocks noChangeArrowheads="1"/>
          </p:cNvSpPr>
          <p:nvPr/>
        </p:nvSpPr>
        <p:spPr bwMode="auto">
          <a:xfrm>
            <a:off x="3578225" y="2155825"/>
            <a:ext cx="517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zh-CN" altLang="en-US" sz="2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小结</a:t>
            </a:r>
            <a:endParaRPr kumimoji="0" lang="zh-CN" altLang="en-US" sz="2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5" name="矩形 2"/>
          <p:cNvSpPr>
            <a:spLocks noChangeArrowheads="1"/>
          </p:cNvSpPr>
          <p:nvPr/>
        </p:nvSpPr>
        <p:spPr bwMode="auto">
          <a:xfrm>
            <a:off x="5995958" y="1397000"/>
            <a:ext cx="276069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zh-CN"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PART </a:t>
            </a:r>
            <a:r>
              <a:rPr kumimoji="0" lang="en-US" altLang="zh-CN" sz="4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FIVE</a:t>
            </a:r>
            <a:endParaRPr kumimoji="0" lang="zh-CN" altLang="en-US"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Tree>
    <p:extLst>
      <p:ext uri="{BB962C8B-B14F-4D97-AF65-F5344CB8AC3E}">
        <p14:creationId xmlns:p14="http://schemas.microsoft.com/office/powerpoint/2010/main" val="3769357393"/>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小结</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364353" y="720725"/>
            <a:ext cx="8237206"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特征选择</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eaLnBrk="1" hangingPunct="1">
              <a:lnSpc>
                <a:spcPct val="150000"/>
              </a:lnSpc>
              <a:buClr>
                <a:schemeClr val="accent1"/>
              </a:buClr>
              <a:buFont typeface="Wingdings" panose="05000000000000000000" pitchFamily="2" charset="2"/>
              <a:buChar char="l"/>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一定要根据数据的特点来进行方法的选择</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eaLnBrk="1" hangingPunct="1">
              <a:lnSpc>
                <a:spcPct val="150000"/>
              </a:lnSpc>
              <a:buClr>
                <a:schemeClr val="accent1"/>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有时候</a:t>
            </a: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不一定需要使用复杂的主成分分析法等方法来降维</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eaLnBrk="1" hangingPunct="1">
              <a:lnSpc>
                <a:spcPct val="150000"/>
              </a:lnSpc>
              <a:buClr>
                <a:schemeClr val="accent1"/>
              </a:buClr>
              <a:buFont typeface="Wingdings" panose="05000000000000000000" pitchFamily="2" charset="2"/>
              <a:buChar char="l"/>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优秀的可视化能够</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事半功倍</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数据的预处理</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lvl="0" eaLnBrk="1" hangingPunct="1">
              <a:lnSpc>
                <a:spcPct val="150000"/>
              </a:lnSpc>
              <a:buClr>
                <a:srgbClr val="BE384B"/>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使用的数据编码的方式应该要与选取的机器学习算法保持一致</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lvl="0" eaLnBrk="1" hangingPunct="1">
              <a:lnSpc>
                <a:spcPct val="150000"/>
              </a:lnSpc>
              <a:buClr>
                <a:srgbClr val="BE384B"/>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在某属性列有多个取值可能的时候，考虑哑变量编码来消除数据结构上的误差</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机器学习算法的选择</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lvl="0" eaLnBrk="1" hangingPunct="1">
              <a:lnSpc>
                <a:spcPct val="150000"/>
              </a:lnSpc>
              <a:buClr>
                <a:srgbClr val="BE384B"/>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有时要综合多种算法来选取最优的</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lvl="0" eaLnBrk="1" hangingPunct="1">
              <a:lnSpc>
                <a:spcPct val="150000"/>
              </a:lnSpc>
              <a:buClr>
                <a:srgbClr val="BE384B"/>
              </a:buClr>
              <a:buFont typeface="Wingdings" panose="05000000000000000000" pitchFamily="2" charset="2"/>
              <a:buChar char="l"/>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考虑</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分类结果的可视化可以使得分类结果的呈现更加直接，也容易发现算法间的区别</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lvl="0" eaLnBrk="1" hangingPunct="1">
              <a:lnSpc>
                <a:spcPct val="150000"/>
              </a:lnSpc>
              <a:buClr>
                <a:srgbClr val="BE384B"/>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有时算法表现不良好，可能是数据预处理阶段的失误</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Tree>
    <p:extLst>
      <p:ext uri="{BB962C8B-B14F-4D97-AF65-F5344CB8AC3E}">
        <p14:creationId xmlns:p14="http://schemas.microsoft.com/office/powerpoint/2010/main" val="4965372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4098"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4099" name="TextBox 3"/>
          <p:cNvSpPr>
            <a:spLocks noChangeArrowheads="1"/>
          </p:cNvSpPr>
          <p:nvPr/>
        </p:nvSpPr>
        <p:spPr bwMode="auto">
          <a:xfrm>
            <a:off x="26988" y="-1433513"/>
            <a:ext cx="3879850" cy="809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en-US" altLang="zh-CN" sz="52000" dirty="0">
                <a:solidFill>
                  <a:schemeClr val="bg1"/>
                </a:solidFill>
                <a:latin typeface="华文细黑" panose="02010600040101010101" pitchFamily="2" charset="-122"/>
                <a:ea typeface="华文细黑" panose="02010600040101010101" pitchFamily="2" charset="-122"/>
                <a:sym typeface="华文细黑" panose="02010600040101010101" pitchFamily="2" charset="-122"/>
              </a:rPr>
              <a:t>1</a:t>
            </a:r>
            <a:endParaRPr lang="zh-CN" altLang="en-US" sz="52000" dirty="0">
              <a:solidFill>
                <a:schemeClr val="bg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4100" name="矩形 4"/>
          <p:cNvSpPr>
            <a:spLocks noChangeArrowheads="1"/>
          </p:cNvSpPr>
          <p:nvPr/>
        </p:nvSpPr>
        <p:spPr bwMode="auto">
          <a:xfrm>
            <a:off x="1957498" y="2155825"/>
            <a:ext cx="61772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buFont typeface="Arial" panose="020B0604020202020204" pitchFamily="34" charset="0"/>
              <a:buNone/>
            </a:pPr>
            <a:r>
              <a:rPr lang="zh-CN" altLang="en-US" sz="2400" dirty="0" smtClean="0">
                <a:solidFill>
                  <a:schemeClr val="bg1"/>
                </a:solidFill>
                <a:latin typeface="华文细黑" panose="02010600040101010101" pitchFamily="2" charset="-122"/>
                <a:ea typeface="华文细黑" panose="02010600040101010101" pitchFamily="2" charset="-122"/>
                <a:sym typeface="华文细黑" panose="02010600040101010101" pitchFamily="2" charset="-122"/>
              </a:rPr>
              <a:t>背景介绍</a:t>
            </a:r>
            <a:endParaRPr lang="zh-CN" altLang="en-US" sz="2400" dirty="0">
              <a:solidFill>
                <a:schemeClr val="bg1"/>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4101" name="矩形 2"/>
          <p:cNvSpPr>
            <a:spLocks noChangeArrowheads="1"/>
          </p:cNvSpPr>
          <p:nvPr/>
        </p:nvSpPr>
        <p:spPr bwMode="auto">
          <a:xfrm>
            <a:off x="5888038" y="1397000"/>
            <a:ext cx="28686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buFont typeface="Arial" panose="020B0604020202020204" pitchFamily="34" charset="0"/>
              <a:buNone/>
            </a:pPr>
            <a:r>
              <a:rPr lang="en-US" altLang="zh-CN" sz="4400">
                <a:solidFill>
                  <a:schemeClr val="bg1"/>
                </a:solidFill>
                <a:latin typeface="华文细黑" panose="02010600040101010101" pitchFamily="2" charset="-122"/>
                <a:ea typeface="华文细黑" panose="02010600040101010101" pitchFamily="2" charset="-122"/>
                <a:sym typeface="华文细黑" panose="02010600040101010101" pitchFamily="2" charset="-122"/>
              </a:rPr>
              <a:t>PART ONE</a:t>
            </a:r>
            <a:endParaRPr lang="zh-CN" altLang="en-US" sz="4400">
              <a:solidFill>
                <a:schemeClr val="bg1"/>
              </a:solidFill>
              <a:latin typeface="华文细黑" panose="02010600040101010101" pitchFamily="2" charset="-122"/>
              <a:ea typeface="华文细黑" panose="02010600040101010101" pitchFamily="2" charset="-122"/>
              <a:sym typeface="华文细黑" panose="02010600040101010101" pitchFamily="2" charset="-122"/>
            </a:endParaRPr>
          </a:p>
        </p:txBody>
      </p:sp>
    </p:spTree>
    <p:extLst>
      <p:ext uri="{BB962C8B-B14F-4D97-AF65-F5344CB8AC3E}">
        <p14:creationId xmlns:p14="http://schemas.microsoft.com/office/powerpoint/2010/main" val="197618532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背景介绍</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811214"/>
            <a:ext cx="479566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案例</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来源</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蘑菇分类</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Mushroom Classification)</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来自于加州大学</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UCI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机器学习数据网站</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1987</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年收集发布的一个机器学习数据集，但是最近三年在</a:t>
            </a:r>
            <a:r>
              <a:rPr lang="en-US" altLang="zh-CN" sz="1600" dirty="0" err="1"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kaggle</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上火爆起来，成为一个经典的入门级机器学习实操训练数据集</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2" name="图片 1"/>
          <p:cNvPicPr>
            <a:picLocks noChangeAspect="1"/>
          </p:cNvPicPr>
          <p:nvPr/>
        </p:nvPicPr>
        <p:blipFill>
          <a:blip r:embed="rId2"/>
          <a:stretch>
            <a:fillRect/>
          </a:stretch>
        </p:blipFill>
        <p:spPr>
          <a:xfrm>
            <a:off x="3084165" y="3020946"/>
            <a:ext cx="5304008" cy="1421519"/>
          </a:xfrm>
          <a:prstGeom prst="rect">
            <a:avLst/>
          </a:prstGeom>
        </p:spPr>
      </p:pic>
    </p:spTree>
    <p:extLst>
      <p:ext uri="{BB962C8B-B14F-4D97-AF65-F5344CB8AC3E}">
        <p14:creationId xmlns:p14="http://schemas.microsoft.com/office/powerpoint/2010/main" val="406774855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背景介绍</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811214"/>
            <a:ext cx="499586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问题提出</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该数据</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集涵盖了</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23</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个大类的有帽的蘑菇，每一种蘑菇都被标注为了 </a:t>
            </a:r>
            <a:r>
              <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edible</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 </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or  </a:t>
            </a:r>
            <a:r>
              <a:rPr lang="en-US" altLang="zh-CN"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poisonous </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，来源于一个指南手册：</a:t>
            </a:r>
            <a:r>
              <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The Audubon Society Field Guide to North American Mushrooms (1981</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。该手册指出没有一种简单的方法来判断蘑菇是否是可食用的，比如简单的根据颜色。所以提出蘑菇分类的问题问题：</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3" name="图片 2"/>
          <p:cNvPicPr>
            <a:picLocks noChangeAspect="1"/>
          </p:cNvPicPr>
          <p:nvPr/>
        </p:nvPicPr>
        <p:blipFill>
          <a:blip r:embed="rId2"/>
          <a:stretch>
            <a:fillRect/>
          </a:stretch>
        </p:blipFill>
        <p:spPr>
          <a:xfrm>
            <a:off x="3393721" y="3438007"/>
            <a:ext cx="4876800" cy="1228725"/>
          </a:xfrm>
          <a:prstGeom prst="rect">
            <a:avLst/>
          </a:prstGeom>
        </p:spPr>
      </p:pic>
    </p:spTree>
    <p:extLst>
      <p:ext uri="{BB962C8B-B14F-4D97-AF65-F5344CB8AC3E}">
        <p14:creationId xmlns:p14="http://schemas.microsoft.com/office/powerpoint/2010/main" val="23108266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15362"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zh-CN" sz="1800" b="0" i="0" u="none" strike="noStrike" kern="1200" cap="none" spc="0" normalizeH="0" baseline="0" noProof="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3" name="TextBox 3"/>
          <p:cNvSpPr>
            <a:spLocks noChangeArrowheads="1"/>
          </p:cNvSpPr>
          <p:nvPr/>
        </p:nvSpPr>
        <p:spPr bwMode="auto">
          <a:xfrm>
            <a:off x="26988" y="-1431062"/>
            <a:ext cx="3879588"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zh-CN" sz="52000" dirty="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2</a:t>
            </a:r>
            <a:endParaRPr kumimoji="0" lang="zh-CN" altLang="en-US" sz="520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4" name="矩形 4"/>
          <p:cNvSpPr>
            <a:spLocks noChangeArrowheads="1"/>
          </p:cNvSpPr>
          <p:nvPr/>
        </p:nvSpPr>
        <p:spPr bwMode="auto">
          <a:xfrm>
            <a:off x="3578225" y="2155825"/>
            <a:ext cx="517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zh-CN" altLang="en-US" sz="2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数据集概览</a:t>
            </a:r>
            <a:endParaRPr kumimoji="0" lang="zh-CN" altLang="en-US" sz="2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5" name="矩形 2"/>
          <p:cNvSpPr>
            <a:spLocks noChangeArrowheads="1"/>
          </p:cNvSpPr>
          <p:nvPr/>
        </p:nvSpPr>
        <p:spPr bwMode="auto">
          <a:xfrm>
            <a:off x="5824437" y="1397000"/>
            <a:ext cx="293221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zh-CN"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PART </a:t>
            </a:r>
            <a:r>
              <a:rPr kumimoji="0" lang="en-US" altLang="zh-CN" sz="4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TWO</a:t>
            </a:r>
            <a:endParaRPr kumimoji="0" lang="zh-CN" altLang="en-US"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Tree>
    <p:extLst>
      <p:ext uri="{BB962C8B-B14F-4D97-AF65-F5344CB8AC3E}">
        <p14:creationId xmlns:p14="http://schemas.microsoft.com/office/powerpoint/2010/main" val="103349031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smtClean="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数据集概览</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811214"/>
            <a:ext cx="3994151"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数据条目</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该数据集总共包含了</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8124</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条数据记录，</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22</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个属性列，每条记录对应一种蘑菇的描述以及对其是否有毒的分类标签。</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数据的具体取值情况</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eaLnBrk="1" hangingPunct="1">
              <a:lnSpc>
                <a:spcPct val="150000"/>
              </a:lnSpc>
              <a:buClr>
                <a:schemeClr val="accent1"/>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不存在空值</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eaLnBrk="1" hangingPunct="1">
              <a:lnSpc>
                <a:spcPct val="150000"/>
              </a:lnSpc>
              <a:buClr>
                <a:schemeClr val="accent1"/>
              </a:buClr>
              <a:buFont typeface="Wingdings" panose="05000000000000000000" pitchFamily="2" charset="2"/>
              <a:buChar char="l"/>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许多属性列有多种可能的取值</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3" name="图片 2"/>
          <p:cNvPicPr>
            <a:picLocks noChangeAspect="1"/>
          </p:cNvPicPr>
          <p:nvPr/>
        </p:nvPicPr>
        <p:blipFill>
          <a:blip r:embed="rId2"/>
          <a:stretch>
            <a:fillRect/>
          </a:stretch>
        </p:blipFill>
        <p:spPr>
          <a:xfrm>
            <a:off x="4470400" y="1066095"/>
            <a:ext cx="4156761" cy="2719488"/>
          </a:xfrm>
          <a:prstGeom prst="rect">
            <a:avLst/>
          </a:prstGeom>
        </p:spPr>
      </p:pic>
      <p:pic>
        <p:nvPicPr>
          <p:cNvPr id="4" name="图片 3"/>
          <p:cNvPicPr>
            <a:picLocks noChangeAspect="1"/>
          </p:cNvPicPr>
          <p:nvPr/>
        </p:nvPicPr>
        <p:blipFill>
          <a:blip r:embed="rId3"/>
          <a:stretch>
            <a:fillRect/>
          </a:stretch>
        </p:blipFill>
        <p:spPr>
          <a:xfrm>
            <a:off x="5204871" y="0"/>
            <a:ext cx="3190875" cy="4991100"/>
          </a:xfrm>
          <a:prstGeom prst="rect">
            <a:avLst/>
          </a:prstGeom>
        </p:spPr>
      </p:pic>
      <p:pic>
        <p:nvPicPr>
          <p:cNvPr id="5" name="图片 4"/>
          <p:cNvPicPr>
            <a:picLocks noChangeAspect="1"/>
          </p:cNvPicPr>
          <p:nvPr/>
        </p:nvPicPr>
        <p:blipFill>
          <a:blip r:embed="rId4"/>
          <a:stretch>
            <a:fillRect/>
          </a:stretch>
        </p:blipFill>
        <p:spPr>
          <a:xfrm>
            <a:off x="4110380" y="2160033"/>
            <a:ext cx="4876800" cy="2009775"/>
          </a:xfrm>
          <a:prstGeom prst="rect">
            <a:avLst/>
          </a:prstGeom>
        </p:spPr>
      </p:pic>
    </p:spTree>
    <p:extLst>
      <p:ext uri="{BB962C8B-B14F-4D97-AF65-F5344CB8AC3E}">
        <p14:creationId xmlns:p14="http://schemas.microsoft.com/office/powerpoint/2010/main" val="14067303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rgbClr val="E86262"/>
        </a:solidFill>
        <a:effectLst/>
      </p:bgPr>
    </p:bg>
    <p:spTree>
      <p:nvGrpSpPr>
        <p:cNvPr id="1" name=""/>
        <p:cNvGrpSpPr/>
        <p:nvPr/>
      </p:nvGrpSpPr>
      <p:grpSpPr>
        <a:xfrm>
          <a:off x="0" y="0"/>
          <a:ext cx="0" cy="0"/>
          <a:chOff x="0" y="0"/>
          <a:chExt cx="0" cy="0"/>
        </a:xfrm>
      </p:grpSpPr>
      <p:sp>
        <p:nvSpPr>
          <p:cNvPr id="15362" name="矩形 5"/>
          <p:cNvSpPr>
            <a:spLocks noChangeArrowheads="1"/>
          </p:cNvSpPr>
          <p:nvPr/>
        </p:nvSpPr>
        <p:spPr bwMode="auto">
          <a:xfrm>
            <a:off x="0" y="2166938"/>
            <a:ext cx="9144000" cy="449262"/>
          </a:xfrm>
          <a:prstGeom prst="rect">
            <a:avLst/>
          </a:prstGeom>
          <a:solidFill>
            <a:srgbClr val="354B5E"/>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zh-CN" sz="1800" b="0" i="0" u="none" strike="noStrike" kern="1200" cap="none" spc="0" normalizeH="0" baseline="0" noProof="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3" name="TextBox 3"/>
          <p:cNvSpPr>
            <a:spLocks noChangeArrowheads="1"/>
          </p:cNvSpPr>
          <p:nvPr/>
        </p:nvSpPr>
        <p:spPr bwMode="auto">
          <a:xfrm>
            <a:off x="26988" y="-1431062"/>
            <a:ext cx="3879588" cy="809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zh-CN" sz="52000" dirty="0">
                <a:solidFill>
                  <a:srgbClr val="FFFFFF"/>
                </a:solidFill>
                <a:latin typeface="华文细黑" panose="02010600040101010101" pitchFamily="2" charset="-122"/>
                <a:ea typeface="华文细黑" panose="02010600040101010101" pitchFamily="2" charset="-122"/>
                <a:sym typeface="华文细黑" panose="02010600040101010101" pitchFamily="2" charset="-122"/>
              </a:rPr>
              <a:t>3</a:t>
            </a:r>
            <a:endParaRPr kumimoji="0" lang="zh-CN" altLang="en-US" sz="520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4" name="矩形 4"/>
          <p:cNvSpPr>
            <a:spLocks noChangeArrowheads="1"/>
          </p:cNvSpPr>
          <p:nvPr/>
        </p:nvSpPr>
        <p:spPr bwMode="auto">
          <a:xfrm>
            <a:off x="3578225" y="2155825"/>
            <a:ext cx="517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zh-CN" altLang="en-US" sz="2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特征工程</a:t>
            </a:r>
            <a:endParaRPr kumimoji="0" lang="zh-CN" altLang="en-US" sz="2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
        <p:nvSpPr>
          <p:cNvPr id="15365" name="矩形 2"/>
          <p:cNvSpPr>
            <a:spLocks noChangeArrowheads="1"/>
          </p:cNvSpPr>
          <p:nvPr/>
        </p:nvSpPr>
        <p:spPr bwMode="auto">
          <a:xfrm>
            <a:off x="5523072" y="1397000"/>
            <a:ext cx="323357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zh-CN"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PART </a:t>
            </a:r>
            <a:r>
              <a:rPr kumimoji="0" lang="en-US" altLang="zh-CN" sz="4400" b="0" i="0" u="none" strike="noStrike" kern="1200" cap="none" spc="0" normalizeH="0" baseline="0" noProof="0" dirty="0" smtClean="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rPr>
              <a:t>THREE</a:t>
            </a:r>
            <a:endParaRPr kumimoji="0" lang="zh-CN" altLang="en-US" sz="4400" b="0" i="0" u="none" strike="noStrike" kern="1200" cap="none" spc="0" normalizeH="0" baseline="0" noProof="0" dirty="0">
              <a:ln>
                <a:noFill/>
              </a:ln>
              <a:solidFill>
                <a:srgbClr val="FFFFFF"/>
              </a:solidFill>
              <a:effectLst/>
              <a:uLnTx/>
              <a:uFillTx/>
              <a:latin typeface="华文细黑" panose="02010600040101010101" pitchFamily="2" charset="-122"/>
              <a:ea typeface="华文细黑" panose="02010600040101010101" pitchFamily="2" charset="-122"/>
              <a:cs typeface="+mn-cs"/>
              <a:sym typeface="华文细黑" panose="02010600040101010101" pitchFamily="2" charset="-122"/>
            </a:endParaRPr>
          </a:p>
        </p:txBody>
      </p:sp>
    </p:spTree>
    <p:extLst>
      <p:ext uri="{BB962C8B-B14F-4D97-AF65-F5344CB8AC3E}">
        <p14:creationId xmlns:p14="http://schemas.microsoft.com/office/powerpoint/2010/main" val="259780021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组合 1"/>
          <p:cNvGrpSpPr>
            <a:grpSpLocks/>
          </p:cNvGrpSpPr>
          <p:nvPr/>
        </p:nvGrpSpPr>
        <p:grpSpPr bwMode="auto">
          <a:xfrm>
            <a:off x="280988" y="0"/>
            <a:ext cx="106362" cy="720725"/>
            <a:chOff x="0" y="0"/>
            <a:chExt cx="105725" cy="721610"/>
          </a:xfrm>
        </p:grpSpPr>
        <p:sp>
          <p:nvSpPr>
            <p:cNvPr id="5133" name="矩形 4"/>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4" name="矩形 5"/>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grpSp>
        <p:nvGrpSpPr>
          <p:cNvPr id="5123" name="组合 6"/>
          <p:cNvGrpSpPr>
            <a:grpSpLocks/>
          </p:cNvGrpSpPr>
          <p:nvPr/>
        </p:nvGrpSpPr>
        <p:grpSpPr bwMode="auto">
          <a:xfrm rot="10800000">
            <a:off x="8801099" y="4774428"/>
            <a:ext cx="106363" cy="369072"/>
            <a:chOff x="0" y="0"/>
            <a:chExt cx="105725" cy="721610"/>
          </a:xfrm>
        </p:grpSpPr>
        <p:sp>
          <p:nvSpPr>
            <p:cNvPr id="5131" name="矩形 9"/>
            <p:cNvSpPr>
              <a:spLocks noChangeArrowheads="1"/>
            </p:cNvSpPr>
            <p:nvPr/>
          </p:nvSpPr>
          <p:spPr bwMode="auto">
            <a:xfrm>
              <a:off x="0"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sp>
          <p:nvSpPr>
            <p:cNvPr id="5132" name="矩形 10"/>
            <p:cNvSpPr>
              <a:spLocks noChangeArrowheads="1"/>
            </p:cNvSpPr>
            <p:nvPr/>
          </p:nvSpPr>
          <p:spPr bwMode="auto">
            <a:xfrm>
              <a:off x="60006" y="0"/>
              <a:ext cx="45719" cy="721610"/>
            </a:xfrm>
            <a:prstGeom prst="rect">
              <a:avLst/>
            </a:prstGeom>
            <a:solidFill>
              <a:srgbClr val="BF3420"/>
            </a:solidFill>
            <a:ln>
              <a:noFill/>
            </a:ln>
            <a:extLst>
              <a:ext uri="{91240B29-F687-4F45-9708-019B960494DF}">
                <a14:hiddenLine xmlns:a14="http://schemas.microsoft.com/office/drawing/2010/main" w="25400">
                  <a:solidFill>
                    <a:srgbClr val="8B2836"/>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pPr>
              <a:endParaRPr lang="zh-CN" altLang="zh-CN">
                <a:solidFill>
                  <a:srgbClr val="FFFFFF"/>
                </a:solidFill>
              </a:endParaRPr>
            </a:p>
          </p:txBody>
        </p:sp>
      </p:grpSp>
      <p:sp>
        <p:nvSpPr>
          <p:cNvPr id="5124" name="TextBox 6"/>
          <p:cNvSpPr>
            <a:spLocks noChangeArrowheads="1"/>
          </p:cNvSpPr>
          <p:nvPr/>
        </p:nvSpPr>
        <p:spPr bwMode="auto">
          <a:xfrm>
            <a:off x="476250" y="140424"/>
            <a:ext cx="49958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r>
              <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rPr>
              <a:t>特征工程</a:t>
            </a:r>
            <a:endParaRPr lang="zh-CN" altLang="en-US" sz="2000" dirty="0">
              <a:solidFill>
                <a:srgbClr val="262626"/>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5126" name="直接连接符 7"/>
          <p:cNvSpPr>
            <a:spLocks noChangeShapeType="1"/>
          </p:cNvSpPr>
          <p:nvPr/>
        </p:nvSpPr>
        <p:spPr bwMode="auto">
          <a:xfrm>
            <a:off x="520700" y="681038"/>
            <a:ext cx="3511550" cy="1587"/>
          </a:xfrm>
          <a:prstGeom prst="line">
            <a:avLst/>
          </a:prstGeom>
          <a:noFill/>
          <a:ln w="9525">
            <a:solidFill>
              <a:srgbClr val="D8D8D8"/>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13" name="矩形 57">
            <a:extLst>
              <a:ext uri="{FF2B5EF4-FFF2-40B4-BE49-F238E27FC236}">
                <a16:creationId xmlns:a16="http://schemas.microsoft.com/office/drawing/2014/main" id="{BAA390BA-3DAA-FF45-B2E0-6F5791A72553}"/>
              </a:ext>
            </a:extLst>
          </p:cNvPr>
          <p:cNvSpPr>
            <a:spLocks noChangeArrowheads="1"/>
          </p:cNvSpPr>
          <p:nvPr/>
        </p:nvSpPr>
        <p:spPr bwMode="auto">
          <a:xfrm>
            <a:off x="476249" y="811214"/>
            <a:ext cx="3994151"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特征选择</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在该数据集中，对蘑菇的特征的描述涵盖了</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22</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个属性列，包括对其颜色、气味等方面的描述，但是并非每一个特征都是</a:t>
            </a:r>
            <a:r>
              <a:rPr lang="zh-CN" altLang="en-US" sz="1600" dirty="0" smtClean="0">
                <a:solidFill>
                  <a:schemeClr val="accent1"/>
                </a:solidFill>
                <a:latin typeface="华文细黑" panose="02010600040101010101" pitchFamily="2" charset="-122"/>
                <a:ea typeface="华文细黑" panose="02010600040101010101" pitchFamily="2" charset="-122"/>
                <a:sym typeface="华文细黑" panose="02010600040101010101" pitchFamily="2" charset="-122"/>
              </a:rPr>
              <a:t>“判别毒蘑菇的好特征”</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因此有必要进行特征的选择</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marL="285750" indent="-285750" eaLnBrk="1" hangingPunct="1">
              <a:lnSpc>
                <a:spcPct val="150000"/>
              </a:lnSpc>
              <a:buClr>
                <a:schemeClr val="accent1"/>
              </a:buClr>
              <a:buFont typeface="Wingdings" panose="05000000000000000000" pitchFamily="2" charset="2"/>
              <a:buChar char="p"/>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名称替换</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a:p>
            <a:pPr eaLnBrk="1" hangingPunct="1">
              <a:lnSpc>
                <a:spcPct val="150000"/>
              </a:lnSpc>
              <a:buClr>
                <a:schemeClr val="accent1"/>
              </a:buClr>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为了便于特征选择，首先进行了名称的替换。</a:t>
            </a:r>
            <a:endPar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sp>
        <p:nvSpPr>
          <p:cNvPr id="12" name="矩形 57">
            <a:extLst>
              <a:ext uri="{FF2B5EF4-FFF2-40B4-BE49-F238E27FC236}">
                <a16:creationId xmlns:a16="http://schemas.microsoft.com/office/drawing/2014/main" id="{BAA390BA-3DAA-FF45-B2E0-6F5791A72553}"/>
              </a:ext>
            </a:extLst>
          </p:cNvPr>
          <p:cNvSpPr>
            <a:spLocks noChangeArrowheads="1"/>
          </p:cNvSpPr>
          <p:nvPr/>
        </p:nvSpPr>
        <p:spPr bwMode="auto">
          <a:xfrm rot="10800000" flipV="1">
            <a:off x="6455390" y="4702631"/>
            <a:ext cx="28349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 typeface="Arial" panose="020B0604020202020204" pitchFamily="34" charset="0"/>
              <a:buNone/>
            </a:pP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机器学习  </a:t>
            </a:r>
            <a:r>
              <a:rPr lang="en-US" altLang="zh-CN"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2020</a:t>
            </a:r>
            <a:r>
              <a:rPr lang="zh-CN" altLang="en-US" sz="1600" dirty="0" smtClean="0">
                <a:solidFill>
                  <a:srgbClr val="595959"/>
                </a:solidFill>
                <a:latin typeface="华文细黑" panose="02010600040101010101" pitchFamily="2" charset="-122"/>
                <a:ea typeface="华文细黑" panose="02010600040101010101" pitchFamily="2" charset="-122"/>
                <a:sym typeface="华文细黑" panose="02010600040101010101" pitchFamily="2" charset="-122"/>
              </a:rPr>
              <a:t>秋季学期</a:t>
            </a:r>
            <a:endParaRPr lang="en-US" altLang="zh-CN" sz="1600" dirty="0">
              <a:solidFill>
                <a:srgbClr val="595959"/>
              </a:solidFill>
              <a:latin typeface="华文细黑" panose="02010600040101010101" pitchFamily="2" charset="-122"/>
              <a:ea typeface="华文细黑" panose="02010600040101010101" pitchFamily="2" charset="-122"/>
              <a:sym typeface="华文细黑" panose="02010600040101010101" pitchFamily="2" charset="-122"/>
            </a:endParaRPr>
          </a:p>
        </p:txBody>
      </p:sp>
      <p:pic>
        <p:nvPicPr>
          <p:cNvPr id="2" name="图片 1"/>
          <p:cNvPicPr>
            <a:picLocks noChangeAspect="1"/>
          </p:cNvPicPr>
          <p:nvPr/>
        </p:nvPicPr>
        <p:blipFill>
          <a:blip r:embed="rId2"/>
          <a:stretch>
            <a:fillRect/>
          </a:stretch>
        </p:blipFill>
        <p:spPr>
          <a:xfrm>
            <a:off x="4305381" y="1692544"/>
            <a:ext cx="4784375" cy="1827948"/>
          </a:xfrm>
          <a:prstGeom prst="rect">
            <a:avLst/>
          </a:prstGeom>
        </p:spPr>
      </p:pic>
    </p:spTree>
    <p:extLst>
      <p:ext uri="{BB962C8B-B14F-4D97-AF65-F5344CB8AC3E}">
        <p14:creationId xmlns:p14="http://schemas.microsoft.com/office/powerpoint/2010/main" val="282503465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44546A"/>
      </a:dk2>
      <a:lt2>
        <a:srgbClr val="E7E6E6"/>
      </a:lt2>
      <a:accent1>
        <a:srgbClr val="BE384B"/>
      </a:accent1>
      <a:accent2>
        <a:srgbClr val="6A868F"/>
      </a:accent2>
      <a:accent3>
        <a:srgbClr val="FFFFFF"/>
      </a:accent3>
      <a:accent4>
        <a:srgbClr val="000000"/>
      </a:accent4>
      <a:accent5>
        <a:srgbClr val="DBAEB1"/>
      </a:accent5>
      <a:accent6>
        <a:srgbClr val="5F7981"/>
      </a:accent6>
      <a:hlink>
        <a:srgbClr val="49B6DF"/>
      </a:hlink>
      <a:folHlink>
        <a:srgbClr val="A8D08D"/>
      </a:folHlink>
    </a:clrScheme>
    <a:fontScheme name="Office 主题">
      <a:majorFont>
        <a:latin typeface="Impact"/>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986</TotalTime>
  <Pages>0</Pages>
  <Words>997</Words>
  <Characters>0</Characters>
  <Application>Microsoft Office PowerPoint</Application>
  <DocSecurity>0</DocSecurity>
  <PresentationFormat>全屏显示(16:9)</PresentationFormat>
  <Lines>0</Lines>
  <Paragraphs>111</Paragraphs>
  <Slides>21</Slides>
  <Notes>1</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21</vt:i4>
      </vt:variant>
    </vt:vector>
  </HeadingPairs>
  <TitlesOfParts>
    <vt:vector size="30" baseType="lpstr">
      <vt:lpstr>等线</vt:lpstr>
      <vt:lpstr>华文细黑</vt:lpstr>
      <vt:lpstr>宋体</vt:lpstr>
      <vt:lpstr>微软雅黑</vt:lpstr>
      <vt:lpstr>Arial</vt:lpstr>
      <vt:lpstr>Impact</vt:lpstr>
      <vt:lpstr>Wingdings</vt:lpstr>
      <vt:lpstr>默认设计模板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subject/>
  <dc:creator>伟力</dc:creator>
  <cp:keywords/>
  <dc:description/>
  <cp:lastModifiedBy>李 昱勇</cp:lastModifiedBy>
  <cp:revision>115</cp:revision>
  <dcterms:created xsi:type="dcterms:W3CDTF">2013-01-25T01:44:32Z</dcterms:created>
  <dcterms:modified xsi:type="dcterms:W3CDTF">2020-12-14T04:09:08Z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2052-9.1.0.5218</vt:lpwstr>
  </property>
</Properties>
</file>