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3"/>
    <p:sldId id="259" r:id="rId4"/>
    <p:sldId id="280" r:id="rId5"/>
    <p:sldId id="293" r:id="rId6"/>
    <p:sldId id="294" r:id="rId7"/>
    <p:sldId id="321" r:id="rId8"/>
    <p:sldId id="322" r:id="rId9"/>
    <p:sldId id="320" r:id="rId10"/>
    <p:sldId id="317" r:id="rId11"/>
    <p:sldId id="324" r:id="rId12"/>
    <p:sldId id="325" r:id="rId13"/>
    <p:sldId id="327" r:id="rId14"/>
    <p:sldId id="323" r:id="rId15"/>
    <p:sldId id="296" r:id="rId16"/>
    <p:sldId id="298" r:id="rId17"/>
    <p:sldId id="297" r:id="rId18"/>
    <p:sldId id="301" r:id="rId19"/>
    <p:sldId id="303" r:id="rId20"/>
    <p:sldId id="305" r:id="rId21"/>
    <p:sldId id="308" r:id="rId22"/>
    <p:sldId id="300" r:id="rId23"/>
    <p:sldId id="299" r:id="rId24"/>
    <p:sldId id="311" r:id="rId25"/>
    <p:sldId id="312" r:id="rId26"/>
    <p:sldId id="315" r:id="rId27"/>
    <p:sldId id="316" r:id="rId28"/>
    <p:sldId id="302" r:id="rId29"/>
    <p:sldId id="309" r:id="rId30"/>
    <p:sldId id="314" r:id="rId31"/>
    <p:sldId id="306" r:id="rId32"/>
    <p:sldId id="307" r:id="rId34"/>
    <p:sldId id="313" r:id="rId35"/>
    <p:sldId id="27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晔伟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7" autoAdjust="0"/>
    <p:restoredTop sz="95103" autoAdjust="0"/>
  </p:normalViewPr>
  <p:slideViewPr>
    <p:cSldViewPr snapToGrid="0">
      <p:cViewPr varScale="1">
        <p:scale>
          <a:sx n="83" d="100"/>
          <a:sy n="83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678F3-462D-44B7-856B-200FF9CF1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2107A-8B31-4B8C-AE4B-1E1B2E2439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107A-8B31-4B8C-AE4B-1E1B2E2439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D640-9C9C-4602-AF49-F538D86D34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715B-9464-48F5-A2B8-C18C201D77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09962"/>
            <a:ext cx="9144000" cy="2179927"/>
          </a:xfrm>
        </p:spPr>
        <p:txBody>
          <a:bodyPr>
            <a:normAutofit/>
          </a:bodyPr>
          <a:lstStyle/>
          <a:p>
            <a:r>
              <a:rPr lang="zh-CN" altLang="en-US" sz="42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“社会自杀风险”</a:t>
            </a:r>
            <a:r>
              <a:rPr lang="en-US" altLang="zh-CN" sz="42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——</a:t>
            </a:r>
            <a:r>
              <a:rPr lang="zh-CN" altLang="en-US" sz="42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基于自杀数据与国家发展数据的分类预测</a:t>
            </a:r>
            <a:endParaRPr lang="zh-CN" altLang="en-US" sz="42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63999"/>
            <a:ext cx="9144000" cy="13323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钱运杰</a:t>
            </a:r>
            <a:endParaRPr lang="en-US" altLang="zh-CN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探索性数据分析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20" y="1926614"/>
            <a:ext cx="6361905" cy="40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探索性数据分析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0" y="2314541"/>
            <a:ext cx="10058400" cy="339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1501515" y="2886015"/>
            <a:ext cx="4872073" cy="185739"/>
          </a:xfrm>
          <a:prstGeom prst="rect">
            <a:avLst/>
          </a:prstGeom>
        </p:spPr>
      </p:pic>
      <p:sp>
        <p:nvSpPr>
          <p:cNvPr id="6" name="Shape 715"/>
          <p:cNvSpPr/>
          <p:nvPr/>
        </p:nvSpPr>
        <p:spPr>
          <a:xfrm>
            <a:off x="1134592" y="542848"/>
            <a:ext cx="414602" cy="4590157"/>
          </a:xfrm>
          <a:prstGeom prst="rect">
            <a:avLst/>
          </a:prstGeom>
          <a:ln w="12700">
            <a:miter lim="400000"/>
          </a:ln>
        </p:spPr>
        <p:txBody>
          <a:bodyPr vert="eaVert" lIns="0" tIns="0" rIns="0" bIns="0">
            <a:normAutofit lnSpcReduction="10000"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探索性数据分析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3"/>
          <a:stretch>
            <a:fillRect/>
          </a:stretch>
        </p:blipFill>
        <p:spPr>
          <a:xfrm>
            <a:off x="2096657" y="0"/>
            <a:ext cx="946555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3469414"/>
            <a:ext cx="98289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特征相关性热图</a:t>
            </a:r>
            <a:endParaRPr lang="en-US" altLang="zh-CN" sz="24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探索性数据分析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92" y="1542906"/>
            <a:ext cx="5844964" cy="50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324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缺失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值</a:t>
            </a: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填充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endParaRPr lang="en-US" altLang="zh-CN" sz="2200" u="sng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人口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(19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、网络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用户比例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(7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最小值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员工报酬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(100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：平均值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难民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数量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(11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0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改进：最近邻填充法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(KNN) ——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国家、年份之外的数值特征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选取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K = 6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；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from </a:t>
            </a:r>
            <a:r>
              <a:rPr lang="en-US" altLang="zh-CN" sz="2200" dirty="0" err="1">
                <a:solidFill>
                  <a:schemeClr val="accent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sklearn.impute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import </a:t>
            </a:r>
            <a:r>
              <a:rPr lang="en-US" altLang="zh-CN" sz="2200" dirty="0" err="1">
                <a:solidFill>
                  <a:schemeClr val="accent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KNNImputer</a:t>
            </a:r>
            <a:endParaRPr lang="en-US" altLang="zh-CN" sz="2200" dirty="0">
              <a:solidFill>
                <a:schemeClr val="accent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数据预处理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278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对“国家”进行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编码</a:t>
            </a:r>
            <a:endParaRPr lang="en-US" altLang="zh-CN" sz="2200" u="sng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“国家”同样作为特征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采用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LabelEncoder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( )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，依照字母顺序编码为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0-40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对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全部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特征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字段的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数值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数据进行</a:t>
            </a: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标准化</a:t>
            </a:r>
            <a:endParaRPr lang="en-US" altLang="zh-CN" sz="2200" u="sng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采用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StandardScaler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(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数据预处理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459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决策树</a:t>
            </a:r>
            <a:endParaRPr lang="en-US" altLang="zh-CN" sz="2400" u="sng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优化方案：枚举调整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Logistic 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回归</a:t>
            </a:r>
            <a:endParaRPr lang="en-US" altLang="zh-CN" sz="2400" u="sng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优化方案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：网格搜索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GridSearch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随机森林</a:t>
            </a:r>
            <a:endParaRPr lang="en-US" altLang="zh-CN" sz="2400" u="sng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优化方案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网格搜索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GridSearch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多</a:t>
            </a:r>
            <a:r>
              <a:rPr lang="zh-CN" altLang="en-US" sz="24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层感知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器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(MLP)</a:t>
            </a:r>
            <a:endParaRPr lang="en-US" altLang="zh-CN" sz="24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2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评价指标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：混淆矩阵；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P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F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1-score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10623294" cy="283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DT =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DecisionTreeClassifier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( criterion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="entropy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",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?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max_leaf_nodes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?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)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criterion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gini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/ entropy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这里选用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信息熵。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：最大深度。深度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越大，越容易过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拟合。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max_leaf_nodes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：最大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叶子节点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数。这一限制条件可以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防止过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拟合。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参数调优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：枚举调整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决策树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枚举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为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1-32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的情况：深度为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7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时已有较好的效果。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决策树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76" y="2571584"/>
            <a:ext cx="4987883" cy="387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枚举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max_leaf_nodes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为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3-33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情况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叶子节点数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为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30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时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效果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较好。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决策树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76" y="2583579"/>
            <a:ext cx="4987883" cy="38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92132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数据集构建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自杀率数据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+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国家发展数据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探索性数据分析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数据预处理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模型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构建与优化</a:t>
            </a:r>
            <a:endParaRPr lang="en-US" altLang="zh-CN" sz="2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决策树、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Logistic 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回归、随机森林、</a:t>
            </a:r>
            <a:r>
              <a:rPr lang="zh-CN" altLang="en-US" sz="2200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多层感知器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(MLP)</a:t>
            </a:r>
            <a:endParaRPr lang="zh-CN" altLang="zh-CN" sz="2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模型评估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K-fold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交叉验证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、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ROC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曲线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总结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10170712" cy="131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DT =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DecisionTreeClassifier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(criterion="entropy",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=7,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max_leaf_nodes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=30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分类结果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0.917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决策树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0" y="3487616"/>
            <a:ext cx="2251936" cy="10474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0" y="5018776"/>
            <a:ext cx="3491375" cy="1047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89" y="3223491"/>
            <a:ext cx="3671818" cy="284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LR = </a:t>
            </a:r>
            <a:r>
              <a:rPr lang="fr-FR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LogisticRegression ( C =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? </a:t>
            </a:r>
            <a:r>
              <a:rPr lang="fr-FR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). fit ( X_train</a:t>
            </a:r>
            <a:r>
              <a:rPr lang="fr-FR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</a:t>
            </a:r>
            <a:r>
              <a:rPr lang="fr-FR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y_train )</a:t>
            </a:r>
            <a:endParaRPr lang="fr-FR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C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：正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则化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系数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λ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的倒数，数值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越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小，则正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则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化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越强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参数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调优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：网格搜索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GridSearch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0.001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0.01, 0.1, 1, 10, 100,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1000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中，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C = 0.1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的模型表现最优。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分类结果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en-US" altLang="zh-CN" sz="220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 0.750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–Logistic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回归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50" y="5061624"/>
            <a:ext cx="2389754" cy="11948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73" y="5061624"/>
            <a:ext cx="3847504" cy="119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100321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RF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RandomForestClassifier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n_estimators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?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?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max_features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?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	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min_samples_split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2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min_samples_leaf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5,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max_leaf_nodes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20 )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n_estimators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：随机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森林中树的个数，即学习器的个数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：树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的最大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深度。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max_features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：划分叶子节点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要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选择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的最大特征数目。</a:t>
            </a:r>
            <a:endParaRPr lang="en-US" altLang="zh-CN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min_samples_split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：最小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样本划分的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数目。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min_samples_leaf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：叶子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节点最少样本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max_leaf_nodes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：最大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叶子节点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随机森林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参数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调优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：网格搜索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GridSearch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n_estimators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15-25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   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8-12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   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max_features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8-11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n_estimators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20   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max_depth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11   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max_features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10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分类结果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0.953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模型构建与优化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随机森林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2" y="4019531"/>
            <a:ext cx="2543490" cy="12421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2" y="5258991"/>
            <a:ext cx="4005166" cy="12699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32" y="3722255"/>
            <a:ext cx="3641708" cy="280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105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生物神经元的简化模型：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二进制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开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/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关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的输入与输出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实现逻辑运算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多层感知器 </a:t>
            </a:r>
            <a:r>
              <a:rPr lang="en-US" altLang="zh-CN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(MLP)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20" y="3288111"/>
            <a:ext cx="7803556" cy="263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感知器 与 多层感知器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多层感知器 </a:t>
            </a:r>
            <a:r>
              <a:rPr lang="en-US" altLang="zh-CN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(MLP)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0" y="2838008"/>
            <a:ext cx="4572396" cy="27891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52" y="2542702"/>
            <a:ext cx="5694328" cy="33797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56" y="204437"/>
            <a:ext cx="3892726" cy="2128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105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MLP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常被用于分类，此时输出层被修改为一个共享的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Softmax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函数。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垃圾邮件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/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正常邮件、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0-9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数字识别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高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/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低自杀风险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多层感知器 </a:t>
            </a:r>
            <a:r>
              <a:rPr lang="en-US" altLang="zh-CN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(MLP)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34" y="3079415"/>
            <a:ext cx="4694327" cy="3368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NN =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MLPClassifier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( solver= '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lbfgs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' 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max_iter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1000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,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alpha = 1e-4, 	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hidden_layer_sizes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(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4, 4), 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random_state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4 )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solver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：权重优化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算法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max_iter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：最大迭代次数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alpha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：正则化项参数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hidden_layer_sizes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：第 </a:t>
            </a: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元素表示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第 </a:t>
            </a:r>
            <a:r>
              <a:rPr lang="en-US" altLang="zh-CN" sz="20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隐藏层的神经元个数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random_state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：随机数种子。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多层感知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器 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(MLP)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u="sng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分类结果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0.885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多层感知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器 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(MLP)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17" y="2780280"/>
            <a:ext cx="3686524" cy="9441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17" y="4262163"/>
            <a:ext cx="3686524" cy="11605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08" y="2242506"/>
            <a:ext cx="3241010" cy="3800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436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采用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5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折交叉验证，准确率作为评估指标。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决策树：</a:t>
            </a:r>
            <a:r>
              <a:rPr lang="en-US" altLang="zh-CN" sz="22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0.88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随机森林：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0.93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MLP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分类器：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Acc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= 0.85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模型评估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–K-fold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交叉验证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72" y="3935496"/>
            <a:ext cx="4018527" cy="940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73" y="2755013"/>
            <a:ext cx="4018526" cy="940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74" y="5115979"/>
            <a:ext cx="4018527" cy="94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KAGGLE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Suicide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Rates Overview 1985 to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2016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按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国家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年份进行划分</a:t>
            </a:r>
            <a:endParaRPr lang="zh-CN" altLang="en-US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自杀数据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86815" y="3015161"/>
          <a:ext cx="4849860" cy="255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58"/>
                <a:gridCol w="3887802"/>
              </a:tblGrid>
              <a:tr h="42568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分类数据</a:t>
                      </a:r>
                      <a:endParaRPr lang="zh-CN" altLang="en-US" sz="2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国家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100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多个国家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年份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1985 - 2016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性别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Male / Female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年龄段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5-14, 15-24,</a:t>
                      </a:r>
                      <a:r>
                        <a:rPr lang="en-US" altLang="zh-CN" baseline="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25-34,</a:t>
                      </a:r>
                      <a:r>
                        <a:rPr lang="en-US" altLang="zh-CN" baseline="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35-54,</a:t>
                      </a:r>
                      <a:r>
                        <a:rPr lang="en-US" altLang="zh-CN" baseline="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55-74,</a:t>
                      </a:r>
                      <a:r>
                        <a:rPr lang="en-US" altLang="zh-CN" baseline="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75+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strike="sngStrike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世代</a:t>
                      </a:r>
                      <a:endParaRPr lang="zh-CN" altLang="en-US" strike="sngStrike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Boomers, Millennials……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(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与年龄重复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)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448587" y="3015161"/>
          <a:ext cx="4849860" cy="298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849"/>
                <a:gridCol w="2958011"/>
              </a:tblGrid>
              <a:tr h="42568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数值数据</a:t>
                      </a:r>
                      <a:endParaRPr lang="zh-CN" altLang="en-US" sz="2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人口数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按国家、性别、年龄分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自杀人数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同上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每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万人自杀率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同上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年度 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GDP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美元为单位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年人均 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GDP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同上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425686">
                <a:tc>
                  <a:txBody>
                    <a:bodyPr/>
                    <a:lstStyle/>
                    <a:p>
                      <a:r>
                        <a:rPr lang="zh-CN" altLang="en-US" strike="sngStrike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年度 </a:t>
                      </a:r>
                      <a:r>
                        <a:rPr lang="en-US" altLang="zh-CN" strike="sngStrike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HDI</a:t>
                      </a:r>
                      <a:endParaRPr lang="zh-CN" altLang="en-US" strike="sngStrike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人类发展指数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(70%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空值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)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86815" y="6212474"/>
            <a:ext cx="1031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https://www.kaggle.com/russellyates88/suicide-rates-overview-1985-to-2016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856879"/>
            <a:ext cx="10688926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Logistic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回归                      随机森林                     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MLP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分类器                        决策树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模型评估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–ROC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曲线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" y="2619929"/>
            <a:ext cx="2812811" cy="27123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62" y="2614859"/>
            <a:ext cx="2818069" cy="27174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51" y="2617393"/>
            <a:ext cx="2818070" cy="2717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31" y="2619930"/>
            <a:ext cx="2812810" cy="27123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64600" y="5298900"/>
            <a:ext cx="10688926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AUC=0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. 713                    AUC=0.836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                  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AUC=0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. 911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                  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AUC=0. 946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1501515" y="2886015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43" r="1992" b="1145"/>
          <a:stretch>
            <a:fillRect/>
          </a:stretch>
        </p:blipFill>
        <p:spPr>
          <a:xfrm>
            <a:off x="2697029" y="0"/>
            <a:ext cx="8764713" cy="6866321"/>
          </a:xfrm>
          <a:prstGeom prst="rect">
            <a:avLst/>
          </a:prstGeom>
        </p:spPr>
      </p:pic>
      <p:sp>
        <p:nvSpPr>
          <p:cNvPr id="6" name="Shape 715"/>
          <p:cNvSpPr/>
          <p:nvPr/>
        </p:nvSpPr>
        <p:spPr>
          <a:xfrm>
            <a:off x="1134592" y="542848"/>
            <a:ext cx="414602" cy="4590157"/>
          </a:xfrm>
          <a:prstGeom prst="rect">
            <a:avLst/>
          </a:prstGeom>
          <a:ln w="12700">
            <a:miter lim="400000"/>
          </a:ln>
        </p:spPr>
        <p:txBody>
          <a:bodyPr vert="eaVert"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总结</a:t>
            </a:r>
            <a:r>
              <a:rPr lang="en-US" altLang="zh-CN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特征重要性</a:t>
            </a:r>
            <a:endParaRPr lang="en-US" altLang="zh-CN" sz="3000" b="1" kern="0" dirty="0" smtClean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1032773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一种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探索的尝试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数据融合、特征选取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具有现实意义的特征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较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完整的流程：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预处理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(KNN)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，模型构建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(×4)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、优化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枚举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+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网格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，以及评估验证 </a:t>
            </a: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</a:t>
            </a: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K-fold</a:t>
            </a:r>
            <a:r>
              <a:rPr lang="en-US" altLang="zh-CN" sz="2000" dirty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+</a:t>
            </a:r>
            <a:r>
              <a:rPr lang="en-US" altLang="zh-CN" sz="2000" dirty="0" err="1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ROC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)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可能的改进：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对国家的主观选定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（分层）抽样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添加其他可能特征：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HDI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、经纬度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……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高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/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低风险的二分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多元的类别划分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结果的现实指向不够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总结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案例意义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2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2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2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谢谢！</a:t>
            </a:r>
            <a:endParaRPr lang="zh-CN" altLang="en-US" sz="4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WORLD BANK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The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World Development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Indicators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添加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与自杀可能相关的特征字段</a:t>
            </a:r>
            <a:endParaRPr lang="zh-CN" altLang="en-US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国家发展数据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6815" y="6212474"/>
            <a:ext cx="1031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https://datacatalog.worldbank.org/dataset/world-development-indicators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078631" y="2936394"/>
          <a:ext cx="8128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769"/>
                <a:gridCol w="522823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字段</a:t>
                      </a:r>
                      <a:endParaRPr lang="zh-CN" altLang="en-US" sz="2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描述</a:t>
                      </a:r>
                      <a:endParaRPr lang="zh-CN" altLang="en-US" sz="2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员工报酬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在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GDP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中的占比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失业率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就业人口中未工作的人口占比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预期寿命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按出生时计算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难民数量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一个国家全部的难民人口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自由职业者比例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自由职业者在全部就业人口中的占比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网络用户比例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网络用户在人口中的占比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国家选择：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数据完整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程度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&amp;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地理分布情况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选取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41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个国家</a:t>
            </a:r>
            <a:endParaRPr lang="zh-CN" altLang="en-US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时间限定：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WDI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数据库仅有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1995-2013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年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数据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将数据限定在这一时间段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>
              <a:lnSpc>
                <a:spcPct val="90000"/>
              </a:lnSpc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构建</a:t>
            </a:r>
            <a:r>
              <a:rPr lang="en-US" altLang="zh-CN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国家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&amp;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时间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64" y="3814346"/>
            <a:ext cx="3962743" cy="25529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66" y="3808176"/>
            <a:ext cx="3816056" cy="2559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以国家、年份为分组，对不同性别、年龄段的人口数量与自杀人数求和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计算得到各个国家每一年的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自杀人数总和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，以及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总人口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完成计算后，删去性别、年龄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列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11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个字段作为预测社会自杀风险的特征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国家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、年份、人口数、年度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GDP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、年人均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GDP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、员工报酬、失业率、预期寿命、难民数量、自由职业者比例、网络用户比例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在数据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集中，仅保留以上特征字段，删去其他字段。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特征选取与计算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9828967" cy="207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高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/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低自杀风险</a:t>
            </a:r>
            <a:r>
              <a:rPr lang="zh-CN" altLang="en-US" sz="22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二分类</a:t>
            </a:r>
            <a:endParaRPr lang="en-US" altLang="zh-CN" sz="2200" u="sng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依据每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10 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万人口的自杀发生率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平均值及以上为高风险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(1)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，以下为低 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(0)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。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高风险样本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304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个，低风险样本</a:t>
            </a:r>
            <a:r>
              <a:rPr lang="en-US" altLang="zh-CN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464</a:t>
            </a:r>
            <a:r>
              <a:rPr lang="zh-CN" altLang="en-US" sz="2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个。</a:t>
            </a:r>
            <a:endParaRPr lang="en-US" altLang="zh-CN" sz="22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自杀风险分类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815" y="1690688"/>
            <a:ext cx="1016147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13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列 </a:t>
            </a:r>
            <a:r>
              <a:rPr lang="en-US" altLang="zh-CN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× 768 </a:t>
            </a:r>
            <a:r>
              <a:rPr lang="zh-CN" altLang="en-US" sz="22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行</a:t>
            </a:r>
            <a:endParaRPr lang="en-US" altLang="zh-CN" sz="22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11 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zh-CN" altLang="en-US" sz="20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特征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：国家、年份、人口数、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年度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GDP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、年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人均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GDP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员工报酬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失业率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预期寿命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难民数量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自由职业者比例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网络用户</a:t>
            </a:r>
            <a:r>
              <a:rPr lang="zh-CN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比例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2 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个</a:t>
            </a:r>
            <a:r>
              <a:rPr lang="zh-CN" altLang="en-US" sz="20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因变量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：每</a:t>
            </a: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万人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自杀率 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=》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社会自杀风险</a:t>
            </a:r>
            <a:endParaRPr lang="zh-CN" altLang="en-US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数据集构建</a:t>
            </a:r>
            <a:r>
              <a:rPr lang="en-US" altLang="zh-CN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–</a:t>
            </a: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数据集概览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5" y="4213621"/>
            <a:ext cx="11559303" cy="175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5"/>
          <p:cNvSpPr/>
          <p:nvPr/>
        </p:nvSpPr>
        <p:spPr>
          <a:xfrm>
            <a:off x="986815" y="683807"/>
            <a:ext cx="7886701" cy="4691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6845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kern="0" dirty="0" smtClean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探索性数据分析</a:t>
            </a:r>
            <a:endParaRPr lang="zh-CN" altLang="en-US" sz="3000" b="1" kern="0" dirty="0">
              <a:solidFill>
                <a:srgbClr val="59595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00" y="1175871"/>
            <a:ext cx="4872073" cy="185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5" y="1929873"/>
            <a:ext cx="9974160" cy="411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2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3534</Words>
  <Application>WPS 演示</Application>
  <PresentationFormat>宽屏</PresentationFormat>
  <Paragraphs>286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宋体</vt:lpstr>
      <vt:lpstr>Wingdings</vt:lpstr>
      <vt:lpstr>华文楷体</vt:lpstr>
      <vt:lpstr>微软雅黑</vt:lpstr>
      <vt:lpstr>Arial Unicode MS</vt:lpstr>
      <vt:lpstr>等线 Light</vt:lpstr>
      <vt:lpstr>等线</vt:lpstr>
      <vt:lpstr>Office 主题​​</vt:lpstr>
      <vt:lpstr>“社会自杀风险”——基于自杀数据与国家发展数据的分类预测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晔伟</dc:creator>
  <cp:lastModifiedBy>Administrator</cp:lastModifiedBy>
  <cp:revision>1564</cp:revision>
  <dcterms:created xsi:type="dcterms:W3CDTF">2020-11-27T10:34:00Z</dcterms:created>
  <dcterms:modified xsi:type="dcterms:W3CDTF">2021-03-03T14:21:23Z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